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harts/chart9.xml" ContentType="application/vnd.openxmlformats-officedocument.drawingml.char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charts/chart7.xml" ContentType="application/vnd.openxmlformats-officedocument.drawingml.chart+xml"/>
  <Override PartName="/ppt/notesSlides/notesSlide21.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charts/chart8.xml" ContentType="application/vnd.openxmlformats-officedocument.drawingml.chart+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6.xml" ContentType="application/vnd.openxmlformats-officedocument.drawingml.chart+xml"/>
  <Override PartName="/ppt/notesSlides/notesSlide20.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72" r:id="rId3"/>
    <p:sldId id="258" r:id="rId4"/>
    <p:sldId id="273" r:id="rId5"/>
    <p:sldId id="274" r:id="rId6"/>
    <p:sldId id="275" r:id="rId7"/>
    <p:sldId id="276" r:id="rId8"/>
    <p:sldId id="277" r:id="rId9"/>
    <p:sldId id="278" r:id="rId10"/>
    <p:sldId id="279" r:id="rId11"/>
    <p:sldId id="280" r:id="rId12"/>
    <p:sldId id="281" r:id="rId13"/>
    <p:sldId id="282" r:id="rId14"/>
    <p:sldId id="283" r:id="rId15"/>
    <p:sldId id="284" r:id="rId16"/>
    <p:sldId id="285" r:id="rId17"/>
    <p:sldId id="286" r:id="rId18"/>
    <p:sldId id="287" r:id="rId19"/>
    <p:sldId id="290" r:id="rId20"/>
    <p:sldId id="292" r:id="rId21"/>
    <p:sldId id="291" r:id="rId22"/>
    <p:sldId id="288" r:id="rId23"/>
    <p:sldId id="289" r:id="rId2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589" autoAdjust="0"/>
  </p:normalViewPr>
  <p:slideViewPr>
    <p:cSldViewPr>
      <p:cViewPr varScale="1">
        <p:scale>
          <a:sx n="48" d="100"/>
          <a:sy n="48" d="100"/>
        </p:scale>
        <p:origin x="-282" y="-96"/>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906" y="-9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tx>
            <c:strRef>
              <c:f>Sheet1!$B$1</c:f>
              <c:strCache>
                <c:ptCount val="1"/>
                <c:pt idx="0">
                  <c:v>Priests</c:v>
                </c:pt>
              </c:strCache>
            </c:strRef>
          </c:tx>
          <c:marker>
            <c:symbol val="none"/>
          </c:marker>
          <c:cat>
            <c:strRef>
              <c:f>Sheet1!$A$2:$A$68</c:f>
              <c:strCache>
                <c:ptCount val="67"/>
                <c:pt idx="0">
                  <c:v>1943</c:v>
                </c:pt>
                <c:pt idx="1">
                  <c:v>1944</c:v>
                </c:pt>
                <c:pt idx="2">
                  <c:v>1945</c:v>
                </c:pt>
                <c:pt idx="3">
                  <c:v>1946</c:v>
                </c:pt>
                <c:pt idx="4">
                  <c:v>1947</c:v>
                </c:pt>
                <c:pt idx="5">
                  <c:v>1948</c:v>
                </c:pt>
                <c:pt idx="6">
                  <c:v>1949</c:v>
                </c:pt>
                <c:pt idx="7">
                  <c:v>1950</c:v>
                </c:pt>
                <c:pt idx="8">
                  <c:v>1951</c:v>
                </c:pt>
                <c:pt idx="9">
                  <c:v>1952</c:v>
                </c:pt>
                <c:pt idx="10">
                  <c:v>1953</c:v>
                </c:pt>
                <c:pt idx="11">
                  <c:v>1954</c:v>
                </c:pt>
                <c:pt idx="12">
                  <c:v>1955</c:v>
                </c:pt>
                <c:pt idx="13">
                  <c:v>1956</c:v>
                </c:pt>
                <c:pt idx="14">
                  <c:v>1957</c:v>
                </c:pt>
                <c:pt idx="15">
                  <c:v>1958</c:v>
                </c:pt>
                <c:pt idx="16">
                  <c:v>1959</c:v>
                </c:pt>
                <c:pt idx="17">
                  <c:v>1960</c:v>
                </c:pt>
                <c:pt idx="18">
                  <c:v>1961</c:v>
                </c:pt>
                <c:pt idx="19">
                  <c:v>1962</c:v>
                </c:pt>
                <c:pt idx="20">
                  <c:v>1963</c:v>
                </c:pt>
                <c:pt idx="21">
                  <c:v>1964</c:v>
                </c:pt>
                <c:pt idx="22">
                  <c:v>1965</c:v>
                </c:pt>
                <c:pt idx="23">
                  <c:v>1966</c:v>
                </c:pt>
                <c:pt idx="24">
                  <c:v>1967</c:v>
                </c:pt>
                <c:pt idx="25">
                  <c:v>1968</c:v>
                </c:pt>
                <c:pt idx="26">
                  <c:v>1969</c:v>
                </c:pt>
                <c:pt idx="27">
                  <c:v>1970</c:v>
                </c:pt>
                <c:pt idx="28">
                  <c:v>1971</c:v>
                </c:pt>
                <c:pt idx="29">
                  <c:v>1972</c:v>
                </c:pt>
                <c:pt idx="30">
                  <c:v>1973</c:v>
                </c:pt>
                <c:pt idx="31">
                  <c:v>1974</c:v>
                </c:pt>
                <c:pt idx="32">
                  <c:v>1975</c:v>
                </c:pt>
                <c:pt idx="33">
                  <c:v>1976</c:v>
                </c:pt>
                <c:pt idx="34">
                  <c:v>1977</c:v>
                </c:pt>
                <c:pt idx="35">
                  <c:v>1978</c:v>
                </c:pt>
                <c:pt idx="36">
                  <c:v>1979</c:v>
                </c:pt>
                <c:pt idx="37">
                  <c:v>1980</c:v>
                </c:pt>
                <c:pt idx="38">
                  <c:v>1981</c:v>
                </c:pt>
                <c:pt idx="39">
                  <c:v>1982</c:v>
                </c:pt>
                <c:pt idx="40">
                  <c:v>1983</c:v>
                </c:pt>
                <c:pt idx="41">
                  <c:v>1984</c:v>
                </c:pt>
                <c:pt idx="42">
                  <c:v>1985</c:v>
                </c:pt>
                <c:pt idx="43">
                  <c:v>1986</c:v>
                </c:pt>
                <c:pt idx="44">
                  <c:v>1987</c:v>
                </c:pt>
                <c:pt idx="45">
                  <c:v>1988</c:v>
                </c:pt>
                <c:pt idx="46">
                  <c:v>1989</c:v>
                </c:pt>
                <c:pt idx="47">
                  <c:v>1990</c:v>
                </c:pt>
                <c:pt idx="48">
                  <c:v>1991</c:v>
                </c:pt>
                <c:pt idx="49">
                  <c:v>1992</c:v>
                </c:pt>
                <c:pt idx="50">
                  <c:v>1993</c:v>
                </c:pt>
                <c:pt idx="51">
                  <c:v>1994</c:v>
                </c:pt>
                <c:pt idx="52">
                  <c:v>1995</c:v>
                </c:pt>
                <c:pt idx="53">
                  <c:v>1996</c:v>
                </c:pt>
                <c:pt idx="54">
                  <c:v>1997</c:v>
                </c:pt>
                <c:pt idx="55">
                  <c:v>1998</c:v>
                </c:pt>
                <c:pt idx="56">
                  <c:v>1999</c:v>
                </c:pt>
                <c:pt idx="57">
                  <c:v>2000</c:v>
                </c:pt>
                <c:pt idx="58">
                  <c:v>2001</c:v>
                </c:pt>
                <c:pt idx="59">
                  <c:v>2002</c:v>
                </c:pt>
                <c:pt idx="60">
                  <c:v>2003</c:v>
                </c:pt>
                <c:pt idx="61">
                  <c:v>2004</c:v>
                </c:pt>
                <c:pt idx="62">
                  <c:v>2005</c:v>
                </c:pt>
                <c:pt idx="63">
                  <c:v>2006</c:v>
                </c:pt>
                <c:pt idx="64">
                  <c:v>2007</c:v>
                </c:pt>
                <c:pt idx="65">
                  <c:v>2008</c:v>
                </c:pt>
                <c:pt idx="66">
                  <c:v>2009</c:v>
                </c:pt>
              </c:strCache>
            </c:strRef>
          </c:cat>
          <c:val>
            <c:numRef>
              <c:f>Sheet1!$B$2:$B$68</c:f>
              <c:numCache>
                <c:formatCode>_(* #,##0_);_(* \(#,##0\);_(* "-"??_);_(@_)</c:formatCode>
                <c:ptCount val="67"/>
                <c:pt idx="0" formatCode="#,##0">
                  <c:v>14168</c:v>
                </c:pt>
                <c:pt idx="1">
                  <c:v>14364.708078279271</c:v>
                </c:pt>
                <c:pt idx="2">
                  <c:v>14563.936516600485</c:v>
                </c:pt>
                <c:pt idx="3">
                  <c:v>14765.928113798282</c:v>
                </c:pt>
                <c:pt idx="4">
                  <c:v>14970.721192950636</c:v>
                </c:pt>
                <c:pt idx="5">
                  <c:v>15178.354608649763</c:v>
                </c:pt>
                <c:pt idx="6">
                  <c:v>15388.867754373867</c:v>
                </c:pt>
                <c:pt idx="7">
                  <c:v>15602.300569961089</c:v>
                </c:pt>
                <c:pt idx="8">
                  <c:v>15818.693549187166</c:v>
                </c:pt>
                <c:pt idx="9">
                  <c:v>16836</c:v>
                </c:pt>
                <c:pt idx="10">
                  <c:v>16840</c:v>
                </c:pt>
                <c:pt idx="11">
                  <c:v>18097</c:v>
                </c:pt>
                <c:pt idx="12">
                  <c:v>18615</c:v>
                </c:pt>
                <c:pt idx="13">
                  <c:v>19244</c:v>
                </c:pt>
                <c:pt idx="14">
                  <c:v>19668</c:v>
                </c:pt>
                <c:pt idx="15">
                  <c:v>20728</c:v>
                </c:pt>
                <c:pt idx="16">
                  <c:v>21227</c:v>
                </c:pt>
                <c:pt idx="17">
                  <c:v>21541</c:v>
                </c:pt>
                <c:pt idx="18">
                  <c:v>21807</c:v>
                </c:pt>
                <c:pt idx="19">
                  <c:v>22075</c:v>
                </c:pt>
                <c:pt idx="20">
                  <c:v>22251</c:v>
                </c:pt>
                <c:pt idx="21">
                  <c:v>22707</c:v>
                </c:pt>
                <c:pt idx="22">
                  <c:v>22774</c:v>
                </c:pt>
                <c:pt idx="23">
                  <c:v>23021</c:v>
                </c:pt>
                <c:pt idx="24">
                  <c:v>22790.79</c:v>
                </c:pt>
                <c:pt idx="25">
                  <c:v>22126.5</c:v>
                </c:pt>
                <c:pt idx="26">
                  <c:v>21944.34</c:v>
                </c:pt>
                <c:pt idx="27">
                  <c:v>21700.799999999996</c:v>
                </c:pt>
                <c:pt idx="28">
                  <c:v>20929.59</c:v>
                </c:pt>
                <c:pt idx="29">
                  <c:v>20487.060000000001</c:v>
                </c:pt>
                <c:pt idx="30">
                  <c:v>20538.54</c:v>
                </c:pt>
                <c:pt idx="31">
                  <c:v>20333.154600000002</c:v>
                </c:pt>
                <c:pt idx="32">
                  <c:v>20129.823054</c:v>
                </c:pt>
                <c:pt idx="33">
                  <c:v>19928.524823460008</c:v>
                </c:pt>
                <c:pt idx="34">
                  <c:v>19729.239575225394</c:v>
                </c:pt>
                <c:pt idx="35">
                  <c:v>19531.947179473147</c:v>
                </c:pt>
                <c:pt idx="36">
                  <c:v>19336.627707678417</c:v>
                </c:pt>
                <c:pt idx="37">
                  <c:v>19143.26143060164</c:v>
                </c:pt>
                <c:pt idx="38">
                  <c:v>18951.82881629562</c:v>
                </c:pt>
                <c:pt idx="39">
                  <c:v>18762.31052813265</c:v>
                </c:pt>
                <c:pt idx="40">
                  <c:v>18574.687422851333</c:v>
                </c:pt>
                <c:pt idx="41">
                  <c:v>18388.940548622821</c:v>
                </c:pt>
                <c:pt idx="42">
                  <c:v>18205.051143136592</c:v>
                </c:pt>
                <c:pt idx="43">
                  <c:v>18023.000631705218</c:v>
                </c:pt>
                <c:pt idx="44">
                  <c:v>17842.770625388166</c:v>
                </c:pt>
                <c:pt idx="45">
                  <c:v>17664.342919134291</c:v>
                </c:pt>
                <c:pt idx="46">
                  <c:v>17487.699489942941</c:v>
                </c:pt>
                <c:pt idx="47">
                  <c:v>17312.822495043521</c:v>
                </c:pt>
                <c:pt idx="48">
                  <c:v>17139.694270093074</c:v>
                </c:pt>
                <c:pt idx="49">
                  <c:v>16968.297327392142</c:v>
                </c:pt>
                <c:pt idx="50">
                  <c:v>16705</c:v>
                </c:pt>
                <c:pt idx="51">
                  <c:v>16307</c:v>
                </c:pt>
                <c:pt idx="52">
                  <c:v>16253</c:v>
                </c:pt>
                <c:pt idx="53">
                  <c:v>15743</c:v>
                </c:pt>
                <c:pt idx="54">
                  <c:v>15547</c:v>
                </c:pt>
                <c:pt idx="55">
                  <c:v>15461</c:v>
                </c:pt>
                <c:pt idx="56">
                  <c:v>15092</c:v>
                </c:pt>
                <c:pt idx="57">
                  <c:v>14965</c:v>
                </c:pt>
                <c:pt idx="58">
                  <c:v>14825</c:v>
                </c:pt>
                <c:pt idx="59">
                  <c:v>14349</c:v>
                </c:pt>
                <c:pt idx="60">
                  <c:v>14337</c:v>
                </c:pt>
                <c:pt idx="61">
                  <c:v>14137</c:v>
                </c:pt>
                <c:pt idx="62">
                  <c:v>13300</c:v>
                </c:pt>
                <c:pt idx="63">
                  <c:v>13478</c:v>
                </c:pt>
                <c:pt idx="64">
                  <c:v>12966</c:v>
                </c:pt>
                <c:pt idx="65">
                  <c:v>13072</c:v>
                </c:pt>
                <c:pt idx="66">
                  <c:v>12811</c:v>
                </c:pt>
              </c:numCache>
            </c:numRef>
          </c:val>
        </c:ser>
        <c:ser>
          <c:idx val="1"/>
          <c:order val="1"/>
          <c:tx>
            <c:strRef>
              <c:f>Sheet1!$C$1</c:f>
              <c:strCache>
                <c:ptCount val="1"/>
                <c:pt idx="0">
                  <c:v>Brothers</c:v>
                </c:pt>
              </c:strCache>
            </c:strRef>
          </c:tx>
          <c:marker>
            <c:symbol val="none"/>
          </c:marker>
          <c:cat>
            <c:strRef>
              <c:f>Sheet1!$A$2:$A$68</c:f>
              <c:strCache>
                <c:ptCount val="67"/>
                <c:pt idx="0">
                  <c:v>1943</c:v>
                </c:pt>
                <c:pt idx="1">
                  <c:v>1944</c:v>
                </c:pt>
                <c:pt idx="2">
                  <c:v>1945</c:v>
                </c:pt>
                <c:pt idx="3">
                  <c:v>1946</c:v>
                </c:pt>
                <c:pt idx="4">
                  <c:v>1947</c:v>
                </c:pt>
                <c:pt idx="5">
                  <c:v>1948</c:v>
                </c:pt>
                <c:pt idx="6">
                  <c:v>1949</c:v>
                </c:pt>
                <c:pt idx="7">
                  <c:v>1950</c:v>
                </c:pt>
                <c:pt idx="8">
                  <c:v>1951</c:v>
                </c:pt>
                <c:pt idx="9">
                  <c:v>1952</c:v>
                </c:pt>
                <c:pt idx="10">
                  <c:v>1953</c:v>
                </c:pt>
                <c:pt idx="11">
                  <c:v>1954</c:v>
                </c:pt>
                <c:pt idx="12">
                  <c:v>1955</c:v>
                </c:pt>
                <c:pt idx="13">
                  <c:v>1956</c:v>
                </c:pt>
                <c:pt idx="14">
                  <c:v>1957</c:v>
                </c:pt>
                <c:pt idx="15">
                  <c:v>1958</c:v>
                </c:pt>
                <c:pt idx="16">
                  <c:v>1959</c:v>
                </c:pt>
                <c:pt idx="17">
                  <c:v>1960</c:v>
                </c:pt>
                <c:pt idx="18">
                  <c:v>1961</c:v>
                </c:pt>
                <c:pt idx="19">
                  <c:v>1962</c:v>
                </c:pt>
                <c:pt idx="20">
                  <c:v>1963</c:v>
                </c:pt>
                <c:pt idx="21">
                  <c:v>1964</c:v>
                </c:pt>
                <c:pt idx="22">
                  <c:v>1965</c:v>
                </c:pt>
                <c:pt idx="23">
                  <c:v>1966</c:v>
                </c:pt>
                <c:pt idx="24">
                  <c:v>1967</c:v>
                </c:pt>
                <c:pt idx="25">
                  <c:v>1968</c:v>
                </c:pt>
                <c:pt idx="26">
                  <c:v>1969</c:v>
                </c:pt>
                <c:pt idx="27">
                  <c:v>1970</c:v>
                </c:pt>
                <c:pt idx="28">
                  <c:v>1971</c:v>
                </c:pt>
                <c:pt idx="29">
                  <c:v>1972</c:v>
                </c:pt>
                <c:pt idx="30">
                  <c:v>1973</c:v>
                </c:pt>
                <c:pt idx="31">
                  <c:v>1974</c:v>
                </c:pt>
                <c:pt idx="32">
                  <c:v>1975</c:v>
                </c:pt>
                <c:pt idx="33">
                  <c:v>1976</c:v>
                </c:pt>
                <c:pt idx="34">
                  <c:v>1977</c:v>
                </c:pt>
                <c:pt idx="35">
                  <c:v>1978</c:v>
                </c:pt>
                <c:pt idx="36">
                  <c:v>1979</c:v>
                </c:pt>
                <c:pt idx="37">
                  <c:v>1980</c:v>
                </c:pt>
                <c:pt idx="38">
                  <c:v>1981</c:v>
                </c:pt>
                <c:pt idx="39">
                  <c:v>1982</c:v>
                </c:pt>
                <c:pt idx="40">
                  <c:v>1983</c:v>
                </c:pt>
                <c:pt idx="41">
                  <c:v>1984</c:v>
                </c:pt>
                <c:pt idx="42">
                  <c:v>1985</c:v>
                </c:pt>
                <c:pt idx="43">
                  <c:v>1986</c:v>
                </c:pt>
                <c:pt idx="44">
                  <c:v>1987</c:v>
                </c:pt>
                <c:pt idx="45">
                  <c:v>1988</c:v>
                </c:pt>
                <c:pt idx="46">
                  <c:v>1989</c:v>
                </c:pt>
                <c:pt idx="47">
                  <c:v>1990</c:v>
                </c:pt>
                <c:pt idx="48">
                  <c:v>1991</c:v>
                </c:pt>
                <c:pt idx="49">
                  <c:v>1992</c:v>
                </c:pt>
                <c:pt idx="50">
                  <c:v>1993</c:v>
                </c:pt>
                <c:pt idx="51">
                  <c:v>1994</c:v>
                </c:pt>
                <c:pt idx="52">
                  <c:v>1995</c:v>
                </c:pt>
                <c:pt idx="53">
                  <c:v>1996</c:v>
                </c:pt>
                <c:pt idx="54">
                  <c:v>1997</c:v>
                </c:pt>
                <c:pt idx="55">
                  <c:v>1998</c:v>
                </c:pt>
                <c:pt idx="56">
                  <c:v>1999</c:v>
                </c:pt>
                <c:pt idx="57">
                  <c:v>2000</c:v>
                </c:pt>
                <c:pt idx="58">
                  <c:v>2001</c:v>
                </c:pt>
                <c:pt idx="59">
                  <c:v>2002</c:v>
                </c:pt>
                <c:pt idx="60">
                  <c:v>2003</c:v>
                </c:pt>
                <c:pt idx="61">
                  <c:v>2004</c:v>
                </c:pt>
                <c:pt idx="62">
                  <c:v>2005</c:v>
                </c:pt>
                <c:pt idx="63">
                  <c:v>2006</c:v>
                </c:pt>
                <c:pt idx="64">
                  <c:v>2007</c:v>
                </c:pt>
                <c:pt idx="65">
                  <c:v>2008</c:v>
                </c:pt>
                <c:pt idx="66">
                  <c:v>2009</c:v>
                </c:pt>
              </c:strCache>
            </c:strRef>
          </c:cat>
          <c:val>
            <c:numRef>
              <c:f>Sheet1!$C$2:$C$68</c:f>
              <c:numCache>
                <c:formatCode>_(* #,##0_);_(* \(#,##0\);_(* "-"??_);_(@_)</c:formatCode>
                <c:ptCount val="67"/>
                <c:pt idx="0" formatCode="#,##0">
                  <c:v>6162</c:v>
                </c:pt>
                <c:pt idx="1">
                  <c:v>6594</c:v>
                </c:pt>
                <c:pt idx="2">
                  <c:v>6721</c:v>
                </c:pt>
                <c:pt idx="3">
                  <c:v>6938</c:v>
                </c:pt>
                <c:pt idx="4">
                  <c:v>7335</c:v>
                </c:pt>
                <c:pt idx="5">
                  <c:v>7302</c:v>
                </c:pt>
                <c:pt idx="6">
                  <c:v>7377</c:v>
                </c:pt>
                <c:pt idx="7">
                  <c:v>7620</c:v>
                </c:pt>
                <c:pt idx="8">
                  <c:v>7975</c:v>
                </c:pt>
                <c:pt idx="9">
                  <c:v>7823</c:v>
                </c:pt>
                <c:pt idx="10">
                  <c:v>8691</c:v>
                </c:pt>
                <c:pt idx="11">
                  <c:v>8752</c:v>
                </c:pt>
                <c:pt idx="12">
                  <c:v>8868</c:v>
                </c:pt>
                <c:pt idx="13">
                  <c:v>9300</c:v>
                </c:pt>
                <c:pt idx="14">
                  <c:v>9694</c:v>
                </c:pt>
                <c:pt idx="15">
                  <c:v>9709</c:v>
                </c:pt>
                <c:pt idx="16">
                  <c:v>10473</c:v>
                </c:pt>
                <c:pt idx="17">
                  <c:v>10928</c:v>
                </c:pt>
                <c:pt idx="18">
                  <c:v>11502</c:v>
                </c:pt>
                <c:pt idx="19">
                  <c:v>11968</c:v>
                </c:pt>
                <c:pt idx="20">
                  <c:v>12132</c:v>
                </c:pt>
                <c:pt idx="21">
                  <c:v>12271</c:v>
                </c:pt>
                <c:pt idx="22">
                  <c:v>12255</c:v>
                </c:pt>
                <c:pt idx="23">
                  <c:v>12539</c:v>
                </c:pt>
                <c:pt idx="24">
                  <c:v>12261</c:v>
                </c:pt>
                <c:pt idx="25">
                  <c:v>11755</c:v>
                </c:pt>
                <c:pt idx="26">
                  <c:v>11623</c:v>
                </c:pt>
                <c:pt idx="27">
                  <c:v>10156</c:v>
                </c:pt>
                <c:pt idx="28">
                  <c:v>9740</c:v>
                </c:pt>
                <c:pt idx="29">
                  <c:v>9201</c:v>
                </c:pt>
                <c:pt idx="30">
                  <c:v>9233</c:v>
                </c:pt>
                <c:pt idx="31">
                  <c:v>8625</c:v>
                </c:pt>
                <c:pt idx="32">
                  <c:v>8563</c:v>
                </c:pt>
                <c:pt idx="33">
                  <c:v>8745</c:v>
                </c:pt>
                <c:pt idx="34">
                  <c:v>8460</c:v>
                </c:pt>
                <c:pt idx="35">
                  <c:v>7965</c:v>
                </c:pt>
                <c:pt idx="36">
                  <c:v>7941</c:v>
                </c:pt>
                <c:pt idx="37">
                  <c:v>7966</c:v>
                </c:pt>
                <c:pt idx="38">
                  <c:v>7880</c:v>
                </c:pt>
                <c:pt idx="39">
                  <c:v>7658</c:v>
                </c:pt>
                <c:pt idx="40">
                  <c:v>7596</c:v>
                </c:pt>
                <c:pt idx="41">
                  <c:v>7544</c:v>
                </c:pt>
                <c:pt idx="42">
                  <c:v>7429</c:v>
                </c:pt>
                <c:pt idx="43">
                  <c:v>7418</c:v>
                </c:pt>
                <c:pt idx="44">
                  <c:v>7069</c:v>
                </c:pt>
                <c:pt idx="45">
                  <c:v>6977</c:v>
                </c:pt>
                <c:pt idx="46">
                  <c:v>6721</c:v>
                </c:pt>
                <c:pt idx="47">
                  <c:v>6835</c:v>
                </c:pt>
                <c:pt idx="48">
                  <c:v>6550</c:v>
                </c:pt>
                <c:pt idx="49">
                  <c:v>6205</c:v>
                </c:pt>
                <c:pt idx="50">
                  <c:v>6470</c:v>
                </c:pt>
                <c:pt idx="51">
                  <c:v>6535</c:v>
                </c:pt>
                <c:pt idx="52">
                  <c:v>6297</c:v>
                </c:pt>
                <c:pt idx="53">
                  <c:v>6235</c:v>
                </c:pt>
                <c:pt idx="54">
                  <c:v>6058</c:v>
                </c:pt>
                <c:pt idx="55">
                  <c:v>5725</c:v>
                </c:pt>
                <c:pt idx="56">
                  <c:v>5662</c:v>
                </c:pt>
                <c:pt idx="57">
                  <c:v>5508</c:v>
                </c:pt>
                <c:pt idx="58">
                  <c:v>5617</c:v>
                </c:pt>
                <c:pt idx="59">
                  <c:v>5499</c:v>
                </c:pt>
                <c:pt idx="60">
                  <c:v>5434</c:v>
                </c:pt>
                <c:pt idx="61">
                  <c:v>5451</c:v>
                </c:pt>
                <c:pt idx="62">
                  <c:v>5181</c:v>
                </c:pt>
                <c:pt idx="63">
                  <c:v>5015</c:v>
                </c:pt>
                <c:pt idx="64">
                  <c:v>5001</c:v>
                </c:pt>
                <c:pt idx="65">
                  <c:v>4905</c:v>
                </c:pt>
                <c:pt idx="66">
                  <c:v>4690</c:v>
                </c:pt>
              </c:numCache>
            </c:numRef>
          </c:val>
        </c:ser>
        <c:ser>
          <c:idx val="2"/>
          <c:order val="2"/>
          <c:tx>
            <c:strRef>
              <c:f>Sheet1!$D$1</c:f>
              <c:strCache>
                <c:ptCount val="1"/>
                <c:pt idx="0">
                  <c:v>Column1</c:v>
                </c:pt>
              </c:strCache>
            </c:strRef>
          </c:tx>
          <c:marker>
            <c:symbol val="none"/>
          </c:marker>
          <c:cat>
            <c:strRef>
              <c:f>Sheet1!$A$2:$A$68</c:f>
              <c:strCache>
                <c:ptCount val="67"/>
                <c:pt idx="0">
                  <c:v>1943</c:v>
                </c:pt>
                <c:pt idx="1">
                  <c:v>1944</c:v>
                </c:pt>
                <c:pt idx="2">
                  <c:v>1945</c:v>
                </c:pt>
                <c:pt idx="3">
                  <c:v>1946</c:v>
                </c:pt>
                <c:pt idx="4">
                  <c:v>1947</c:v>
                </c:pt>
                <c:pt idx="5">
                  <c:v>1948</c:v>
                </c:pt>
                <c:pt idx="6">
                  <c:v>1949</c:v>
                </c:pt>
                <c:pt idx="7">
                  <c:v>1950</c:v>
                </c:pt>
                <c:pt idx="8">
                  <c:v>1951</c:v>
                </c:pt>
                <c:pt idx="9">
                  <c:v>1952</c:v>
                </c:pt>
                <c:pt idx="10">
                  <c:v>1953</c:v>
                </c:pt>
                <c:pt idx="11">
                  <c:v>1954</c:v>
                </c:pt>
                <c:pt idx="12">
                  <c:v>1955</c:v>
                </c:pt>
                <c:pt idx="13">
                  <c:v>1956</c:v>
                </c:pt>
                <c:pt idx="14">
                  <c:v>1957</c:v>
                </c:pt>
                <c:pt idx="15">
                  <c:v>1958</c:v>
                </c:pt>
                <c:pt idx="16">
                  <c:v>1959</c:v>
                </c:pt>
                <c:pt idx="17">
                  <c:v>1960</c:v>
                </c:pt>
                <c:pt idx="18">
                  <c:v>1961</c:v>
                </c:pt>
                <c:pt idx="19">
                  <c:v>1962</c:v>
                </c:pt>
                <c:pt idx="20">
                  <c:v>1963</c:v>
                </c:pt>
                <c:pt idx="21">
                  <c:v>1964</c:v>
                </c:pt>
                <c:pt idx="22">
                  <c:v>1965</c:v>
                </c:pt>
                <c:pt idx="23">
                  <c:v>1966</c:v>
                </c:pt>
                <c:pt idx="24">
                  <c:v>1967</c:v>
                </c:pt>
                <c:pt idx="25">
                  <c:v>1968</c:v>
                </c:pt>
                <c:pt idx="26">
                  <c:v>1969</c:v>
                </c:pt>
                <c:pt idx="27">
                  <c:v>1970</c:v>
                </c:pt>
                <c:pt idx="28">
                  <c:v>1971</c:v>
                </c:pt>
                <c:pt idx="29">
                  <c:v>1972</c:v>
                </c:pt>
                <c:pt idx="30">
                  <c:v>1973</c:v>
                </c:pt>
                <c:pt idx="31">
                  <c:v>1974</c:v>
                </c:pt>
                <c:pt idx="32">
                  <c:v>1975</c:v>
                </c:pt>
                <c:pt idx="33">
                  <c:v>1976</c:v>
                </c:pt>
                <c:pt idx="34">
                  <c:v>1977</c:v>
                </c:pt>
                <c:pt idx="35">
                  <c:v>1978</c:v>
                </c:pt>
                <c:pt idx="36">
                  <c:v>1979</c:v>
                </c:pt>
                <c:pt idx="37">
                  <c:v>1980</c:v>
                </c:pt>
                <c:pt idx="38">
                  <c:v>1981</c:v>
                </c:pt>
                <c:pt idx="39">
                  <c:v>1982</c:v>
                </c:pt>
                <c:pt idx="40">
                  <c:v>1983</c:v>
                </c:pt>
                <c:pt idx="41">
                  <c:v>1984</c:v>
                </c:pt>
                <c:pt idx="42">
                  <c:v>1985</c:v>
                </c:pt>
                <c:pt idx="43">
                  <c:v>1986</c:v>
                </c:pt>
                <c:pt idx="44">
                  <c:v>1987</c:v>
                </c:pt>
                <c:pt idx="45">
                  <c:v>1988</c:v>
                </c:pt>
                <c:pt idx="46">
                  <c:v>1989</c:v>
                </c:pt>
                <c:pt idx="47">
                  <c:v>1990</c:v>
                </c:pt>
                <c:pt idx="48">
                  <c:v>1991</c:v>
                </c:pt>
                <c:pt idx="49">
                  <c:v>1992</c:v>
                </c:pt>
                <c:pt idx="50">
                  <c:v>1993</c:v>
                </c:pt>
                <c:pt idx="51">
                  <c:v>1994</c:v>
                </c:pt>
                <c:pt idx="52">
                  <c:v>1995</c:v>
                </c:pt>
                <c:pt idx="53">
                  <c:v>1996</c:v>
                </c:pt>
                <c:pt idx="54">
                  <c:v>1997</c:v>
                </c:pt>
                <c:pt idx="55">
                  <c:v>1998</c:v>
                </c:pt>
                <c:pt idx="56">
                  <c:v>1999</c:v>
                </c:pt>
                <c:pt idx="57">
                  <c:v>2000</c:v>
                </c:pt>
                <c:pt idx="58">
                  <c:v>2001</c:v>
                </c:pt>
                <c:pt idx="59">
                  <c:v>2002</c:v>
                </c:pt>
                <c:pt idx="60">
                  <c:v>2003</c:v>
                </c:pt>
                <c:pt idx="61">
                  <c:v>2004</c:v>
                </c:pt>
                <c:pt idx="62">
                  <c:v>2005</c:v>
                </c:pt>
                <c:pt idx="63">
                  <c:v>2006</c:v>
                </c:pt>
                <c:pt idx="64">
                  <c:v>2007</c:v>
                </c:pt>
                <c:pt idx="65">
                  <c:v>2008</c:v>
                </c:pt>
                <c:pt idx="66">
                  <c:v>2009</c:v>
                </c:pt>
              </c:strCache>
            </c:strRef>
          </c:cat>
          <c:val>
            <c:numRef>
              <c:f>Sheet1!$D$2:$D$68</c:f>
              <c:numCache>
                <c:formatCode>General</c:formatCode>
                <c:ptCount val="67"/>
              </c:numCache>
            </c:numRef>
          </c:val>
        </c:ser>
        <c:marker val="1"/>
        <c:axId val="65524096"/>
        <c:axId val="65525632"/>
      </c:lineChart>
      <c:catAx>
        <c:axId val="65524096"/>
        <c:scaling>
          <c:orientation val="minMax"/>
        </c:scaling>
        <c:axPos val="b"/>
        <c:tickLblPos val="nextTo"/>
        <c:crossAx val="65525632"/>
        <c:crosses val="autoZero"/>
        <c:auto val="1"/>
        <c:lblAlgn val="ctr"/>
        <c:lblOffset val="100"/>
        <c:tickLblSkip val="13"/>
      </c:catAx>
      <c:valAx>
        <c:axId val="65525632"/>
        <c:scaling>
          <c:orientation val="minMax"/>
        </c:scaling>
        <c:axPos val="l"/>
        <c:majorGridlines/>
        <c:numFmt formatCode="#,##0" sourceLinked="1"/>
        <c:tickLblPos val="nextTo"/>
        <c:txPr>
          <a:bodyPr/>
          <a:lstStyle/>
          <a:p>
            <a:pPr>
              <a:defRPr sz="1200"/>
            </a:pPr>
            <a:endParaRPr lang="en-US"/>
          </a:p>
        </c:txPr>
        <c:crossAx val="65524096"/>
        <c:crosses val="autoZero"/>
        <c:crossBetween val="between"/>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243823802258707"/>
          <c:y val="2.8613960814802678E-2"/>
          <c:w val="0.68533667245187624"/>
          <c:h val="0.81007889073132611"/>
        </c:manualLayout>
      </c:layout>
      <c:lineChart>
        <c:grouping val="standard"/>
        <c:ser>
          <c:idx val="0"/>
          <c:order val="0"/>
          <c:tx>
            <c:strRef>
              <c:f>Sheet1!$B$1</c:f>
              <c:strCache>
                <c:ptCount val="1"/>
                <c:pt idx="0">
                  <c:v>Women</c:v>
                </c:pt>
              </c:strCache>
            </c:strRef>
          </c:tx>
          <c:marker>
            <c:symbol val="none"/>
          </c:marker>
          <c:cat>
            <c:strRef>
              <c:f>Sheet1!$A$2:$A$68</c:f>
              <c:strCache>
                <c:ptCount val="67"/>
                <c:pt idx="0">
                  <c:v>1943</c:v>
                </c:pt>
                <c:pt idx="1">
                  <c:v>1944</c:v>
                </c:pt>
                <c:pt idx="2">
                  <c:v>1945</c:v>
                </c:pt>
                <c:pt idx="3">
                  <c:v>1946</c:v>
                </c:pt>
                <c:pt idx="4">
                  <c:v>1947</c:v>
                </c:pt>
                <c:pt idx="5">
                  <c:v>1948</c:v>
                </c:pt>
                <c:pt idx="6">
                  <c:v>1949</c:v>
                </c:pt>
                <c:pt idx="7">
                  <c:v>1950</c:v>
                </c:pt>
                <c:pt idx="8">
                  <c:v>1951</c:v>
                </c:pt>
                <c:pt idx="9">
                  <c:v>1952</c:v>
                </c:pt>
                <c:pt idx="10">
                  <c:v>1953</c:v>
                </c:pt>
                <c:pt idx="11">
                  <c:v>1954</c:v>
                </c:pt>
                <c:pt idx="12">
                  <c:v>1955</c:v>
                </c:pt>
                <c:pt idx="13">
                  <c:v>1956</c:v>
                </c:pt>
                <c:pt idx="14">
                  <c:v>1957</c:v>
                </c:pt>
                <c:pt idx="15">
                  <c:v>1958</c:v>
                </c:pt>
                <c:pt idx="16">
                  <c:v>1959</c:v>
                </c:pt>
                <c:pt idx="17">
                  <c:v>1960</c:v>
                </c:pt>
                <c:pt idx="18">
                  <c:v>1961</c:v>
                </c:pt>
                <c:pt idx="19">
                  <c:v>1962</c:v>
                </c:pt>
                <c:pt idx="20">
                  <c:v>1963</c:v>
                </c:pt>
                <c:pt idx="21">
                  <c:v>1964</c:v>
                </c:pt>
                <c:pt idx="22">
                  <c:v>1965</c:v>
                </c:pt>
                <c:pt idx="23">
                  <c:v>1966</c:v>
                </c:pt>
                <c:pt idx="24">
                  <c:v>1967</c:v>
                </c:pt>
                <c:pt idx="25">
                  <c:v>1968</c:v>
                </c:pt>
                <c:pt idx="26">
                  <c:v>1969</c:v>
                </c:pt>
                <c:pt idx="27">
                  <c:v>1970</c:v>
                </c:pt>
                <c:pt idx="28">
                  <c:v>1971</c:v>
                </c:pt>
                <c:pt idx="29">
                  <c:v>1972</c:v>
                </c:pt>
                <c:pt idx="30">
                  <c:v>1973</c:v>
                </c:pt>
                <c:pt idx="31">
                  <c:v>1974</c:v>
                </c:pt>
                <c:pt idx="32">
                  <c:v>1975</c:v>
                </c:pt>
                <c:pt idx="33">
                  <c:v>1976</c:v>
                </c:pt>
                <c:pt idx="34">
                  <c:v>1977</c:v>
                </c:pt>
                <c:pt idx="35">
                  <c:v>1978</c:v>
                </c:pt>
                <c:pt idx="36">
                  <c:v>1979</c:v>
                </c:pt>
                <c:pt idx="37">
                  <c:v>1980</c:v>
                </c:pt>
                <c:pt idx="38">
                  <c:v>1981</c:v>
                </c:pt>
                <c:pt idx="39">
                  <c:v>1982</c:v>
                </c:pt>
                <c:pt idx="40">
                  <c:v>1983</c:v>
                </c:pt>
                <c:pt idx="41">
                  <c:v>1984</c:v>
                </c:pt>
                <c:pt idx="42">
                  <c:v>1985</c:v>
                </c:pt>
                <c:pt idx="43">
                  <c:v>1986</c:v>
                </c:pt>
                <c:pt idx="44">
                  <c:v>1987</c:v>
                </c:pt>
                <c:pt idx="45">
                  <c:v>1988</c:v>
                </c:pt>
                <c:pt idx="46">
                  <c:v>1989</c:v>
                </c:pt>
                <c:pt idx="47">
                  <c:v>1990</c:v>
                </c:pt>
                <c:pt idx="48">
                  <c:v>1991</c:v>
                </c:pt>
                <c:pt idx="49">
                  <c:v>1992</c:v>
                </c:pt>
                <c:pt idx="50">
                  <c:v>1993</c:v>
                </c:pt>
                <c:pt idx="51">
                  <c:v>1994</c:v>
                </c:pt>
                <c:pt idx="52">
                  <c:v>1995</c:v>
                </c:pt>
                <c:pt idx="53">
                  <c:v>1996</c:v>
                </c:pt>
                <c:pt idx="54">
                  <c:v>1997</c:v>
                </c:pt>
                <c:pt idx="55">
                  <c:v>1998</c:v>
                </c:pt>
                <c:pt idx="56">
                  <c:v>1999</c:v>
                </c:pt>
                <c:pt idx="57">
                  <c:v>2000</c:v>
                </c:pt>
                <c:pt idx="58">
                  <c:v>2001</c:v>
                </c:pt>
                <c:pt idx="59">
                  <c:v>2002</c:v>
                </c:pt>
                <c:pt idx="60">
                  <c:v>2003</c:v>
                </c:pt>
                <c:pt idx="61">
                  <c:v>2004</c:v>
                </c:pt>
                <c:pt idx="62">
                  <c:v>2005</c:v>
                </c:pt>
                <c:pt idx="63">
                  <c:v>2006</c:v>
                </c:pt>
                <c:pt idx="64">
                  <c:v>2007</c:v>
                </c:pt>
                <c:pt idx="65">
                  <c:v>2008</c:v>
                </c:pt>
                <c:pt idx="66">
                  <c:v>2009</c:v>
                </c:pt>
              </c:strCache>
            </c:strRef>
          </c:cat>
          <c:val>
            <c:numRef>
              <c:f>Sheet1!$B$2:$B$68</c:f>
              <c:numCache>
                <c:formatCode>_(* #,##0_);_(* \(#,##0\);_(* "-"??_);_(@_)</c:formatCode>
                <c:ptCount val="67"/>
                <c:pt idx="0">
                  <c:v>133985</c:v>
                </c:pt>
                <c:pt idx="1">
                  <c:v>138079</c:v>
                </c:pt>
                <c:pt idx="2">
                  <c:v>139218</c:v>
                </c:pt>
                <c:pt idx="3">
                  <c:v>140563</c:v>
                </c:pt>
                <c:pt idx="4">
                  <c:v>141083</c:v>
                </c:pt>
                <c:pt idx="5">
                  <c:v>141606</c:v>
                </c:pt>
                <c:pt idx="6">
                  <c:v>147310</c:v>
                </c:pt>
                <c:pt idx="7">
                  <c:v>152178</c:v>
                </c:pt>
                <c:pt idx="8">
                  <c:v>156696</c:v>
                </c:pt>
                <c:pt idx="9">
                  <c:v>158946</c:v>
                </c:pt>
                <c:pt idx="10">
                  <c:v>154055</c:v>
                </c:pt>
                <c:pt idx="11">
                  <c:v>158069</c:v>
                </c:pt>
                <c:pt idx="12">
                  <c:v>159545</c:v>
                </c:pt>
                <c:pt idx="13">
                  <c:v>162657</c:v>
                </c:pt>
                <c:pt idx="14">
                  <c:v>164575</c:v>
                </c:pt>
                <c:pt idx="15">
                  <c:v>164922</c:v>
                </c:pt>
                <c:pt idx="16">
                  <c:v>168527</c:v>
                </c:pt>
                <c:pt idx="17">
                  <c:v>170438</c:v>
                </c:pt>
                <c:pt idx="18">
                  <c:v>173351</c:v>
                </c:pt>
                <c:pt idx="19">
                  <c:v>177154</c:v>
                </c:pt>
                <c:pt idx="20">
                  <c:v>180015</c:v>
                </c:pt>
                <c:pt idx="21">
                  <c:v>179954</c:v>
                </c:pt>
                <c:pt idx="22">
                  <c:v>181421</c:v>
                </c:pt>
                <c:pt idx="23">
                  <c:v>176671</c:v>
                </c:pt>
                <c:pt idx="24">
                  <c:v>176341</c:v>
                </c:pt>
                <c:pt idx="25">
                  <c:v>167167</c:v>
                </c:pt>
                <c:pt idx="26">
                  <c:v>160931</c:v>
                </c:pt>
                <c:pt idx="27">
                  <c:v>153645</c:v>
                </c:pt>
                <c:pt idx="28">
                  <c:v>146914</c:v>
                </c:pt>
                <c:pt idx="29">
                  <c:v>143054</c:v>
                </c:pt>
                <c:pt idx="30">
                  <c:v>139963</c:v>
                </c:pt>
                <c:pt idx="31">
                  <c:v>135225</c:v>
                </c:pt>
                <c:pt idx="32">
                  <c:v>130995</c:v>
                </c:pt>
                <c:pt idx="33">
                  <c:v>130804</c:v>
                </c:pt>
                <c:pt idx="34">
                  <c:v>129391</c:v>
                </c:pt>
                <c:pt idx="35">
                  <c:v>128378</c:v>
                </c:pt>
                <c:pt idx="36">
                  <c:v>126517</c:v>
                </c:pt>
                <c:pt idx="37">
                  <c:v>122653</c:v>
                </c:pt>
                <c:pt idx="38">
                  <c:v>121370</c:v>
                </c:pt>
                <c:pt idx="39">
                  <c:v>120699</c:v>
                </c:pt>
                <c:pt idx="40">
                  <c:v>118027</c:v>
                </c:pt>
                <c:pt idx="41">
                  <c:v>115386</c:v>
                </c:pt>
                <c:pt idx="42">
                  <c:v>113658</c:v>
                </c:pt>
                <c:pt idx="43">
                  <c:v>112489</c:v>
                </c:pt>
                <c:pt idx="44">
                  <c:v>106912</c:v>
                </c:pt>
                <c:pt idx="45">
                  <c:v>104419</c:v>
                </c:pt>
                <c:pt idx="46">
                  <c:v>102504</c:v>
                </c:pt>
                <c:pt idx="47">
                  <c:v>100334</c:v>
                </c:pt>
                <c:pt idx="48">
                  <c:v>97751</c:v>
                </c:pt>
                <c:pt idx="49">
                  <c:v>92621</c:v>
                </c:pt>
                <c:pt idx="50">
                  <c:v>93106</c:v>
                </c:pt>
                <c:pt idx="51">
                  <c:v>90809</c:v>
                </c:pt>
                <c:pt idx="52">
                  <c:v>87818</c:v>
                </c:pt>
                <c:pt idx="53">
                  <c:v>86355</c:v>
                </c:pt>
                <c:pt idx="54">
                  <c:v>84090</c:v>
                </c:pt>
                <c:pt idx="55">
                  <c:v>82693</c:v>
                </c:pt>
                <c:pt idx="56">
                  <c:v>79814</c:v>
                </c:pt>
                <c:pt idx="57">
                  <c:v>78094</c:v>
                </c:pt>
                <c:pt idx="58">
                  <c:v>74177</c:v>
                </c:pt>
                <c:pt idx="59">
                  <c:v>73316</c:v>
                </c:pt>
                <c:pt idx="60">
                  <c:v>70194</c:v>
                </c:pt>
                <c:pt idx="61">
                  <c:v>68634</c:v>
                </c:pt>
                <c:pt idx="62">
                  <c:v>66608</c:v>
                </c:pt>
                <c:pt idx="63">
                  <c:v>63699</c:v>
                </c:pt>
                <c:pt idx="64">
                  <c:v>59208</c:v>
                </c:pt>
                <c:pt idx="65">
                  <c:v>60715</c:v>
                </c:pt>
                <c:pt idx="66">
                  <c:v>57544</c:v>
                </c:pt>
              </c:numCache>
            </c:numRef>
          </c:val>
        </c:ser>
        <c:marker val="1"/>
        <c:axId val="53646080"/>
        <c:axId val="53647616"/>
      </c:lineChart>
      <c:catAx>
        <c:axId val="53646080"/>
        <c:scaling>
          <c:orientation val="minMax"/>
        </c:scaling>
        <c:axPos val="b"/>
        <c:tickLblPos val="nextTo"/>
        <c:crossAx val="53647616"/>
        <c:crosses val="autoZero"/>
        <c:auto val="1"/>
        <c:lblAlgn val="ctr"/>
        <c:lblOffset val="100"/>
        <c:tickLblSkip val="13"/>
      </c:catAx>
      <c:valAx>
        <c:axId val="53647616"/>
        <c:scaling>
          <c:orientation val="minMax"/>
        </c:scaling>
        <c:axPos val="l"/>
        <c:majorGridlines/>
        <c:numFmt formatCode="_(* #,##0_);_(* \(#,##0\);_(* &quot;-&quot;??_);_(@_)" sourceLinked="1"/>
        <c:tickLblPos val="nextTo"/>
        <c:txPr>
          <a:bodyPr/>
          <a:lstStyle/>
          <a:p>
            <a:pPr>
              <a:defRPr sz="1200"/>
            </a:pPr>
            <a:endParaRPr lang="en-US"/>
          </a:p>
        </c:txPr>
        <c:crossAx val="53646080"/>
        <c:crosses val="autoZero"/>
        <c:crossBetween val="between"/>
      </c:valAx>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15"/>
  <c:chart>
    <c:autoTitleDeleted val="1"/>
    <c:plotArea>
      <c:layout/>
      <c:pieChart>
        <c:varyColors val="1"/>
        <c:ser>
          <c:idx val="0"/>
          <c:order val="0"/>
          <c:tx>
            <c:strRef>
              <c:f>Sheet1!$B$1</c:f>
              <c:strCache>
                <c:ptCount val="1"/>
                <c:pt idx="0">
                  <c:v>5802</c:v>
                </c:pt>
              </c:strCache>
            </c:strRef>
          </c:tx>
          <c:dLbls>
            <c:dLbl>
              <c:idx val="1"/>
              <c:layout>
                <c:manualLayout>
                  <c:x val="7.8703703703703734E-2"/>
                  <c:y val="-8.1374947165940265E-2"/>
                </c:manualLayout>
              </c:layout>
              <c:dLblPos val="bestFit"/>
              <c:showCatName val="1"/>
              <c:showPercent val="1"/>
            </c:dLbl>
            <c:dLbl>
              <c:idx val="3"/>
              <c:layout>
                <c:manualLayout>
                  <c:x val="-2.1604938271604958E-2"/>
                  <c:y val="7.2956849183256706E-2"/>
                </c:manualLayout>
              </c:layout>
              <c:dLblPos val="bestFit"/>
              <c:showCatName val="1"/>
              <c:showPercent val="1"/>
            </c:dLbl>
            <c:dLbl>
              <c:idx val="5"/>
              <c:layout>
                <c:manualLayout>
                  <c:x val="0.10648148148148159"/>
                  <c:y val="0"/>
                </c:manualLayout>
              </c:layout>
              <c:dLblPos val="bestFit"/>
              <c:showCatName val="1"/>
              <c:showPercent val="1"/>
            </c:dLbl>
            <c:dLblPos val="outEnd"/>
            <c:showCatName val="1"/>
            <c:showPercent val="1"/>
            <c:showLeaderLines val="1"/>
          </c:dLbls>
          <c:cat>
            <c:strRef>
              <c:f>Sheet1!$A$2:$A$7</c:f>
              <c:strCache>
                <c:ptCount val="6"/>
                <c:pt idx="0">
                  <c:v>1920s</c:v>
                </c:pt>
                <c:pt idx="1">
                  <c:v>1930s</c:v>
                </c:pt>
                <c:pt idx="2">
                  <c:v>1940s</c:v>
                </c:pt>
                <c:pt idx="3">
                  <c:v>1950s</c:v>
                </c:pt>
                <c:pt idx="4">
                  <c:v>1960s</c:v>
                </c:pt>
                <c:pt idx="5">
                  <c:v>1970 or later</c:v>
                </c:pt>
              </c:strCache>
            </c:strRef>
          </c:cat>
          <c:val>
            <c:numRef>
              <c:f>Sheet1!$B$2:$B$7</c:f>
              <c:numCache>
                <c:formatCode>General</c:formatCode>
                <c:ptCount val="6"/>
                <c:pt idx="0">
                  <c:v>14221</c:v>
                </c:pt>
                <c:pt idx="1">
                  <c:v>18066</c:v>
                </c:pt>
                <c:pt idx="2">
                  <c:v>13249</c:v>
                </c:pt>
                <c:pt idx="3">
                  <c:v>4526</c:v>
                </c:pt>
                <c:pt idx="4">
                  <c:v>1955</c:v>
                </c:pt>
                <c:pt idx="5">
                  <c:v>834</c:v>
                </c:pt>
              </c:numCache>
            </c:numRef>
          </c:val>
        </c:ser>
        <c:firstSliceAng val="0"/>
      </c:pieChart>
    </c:plotArea>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style val="15"/>
  <c:chart>
    <c:autoTitleDeleted val="1"/>
    <c:plotArea>
      <c:layout/>
      <c:pieChart>
        <c:varyColors val="1"/>
        <c:ser>
          <c:idx val="0"/>
          <c:order val="0"/>
          <c:tx>
            <c:strRef>
              <c:f>Sheet1!$B$1</c:f>
              <c:strCache>
                <c:ptCount val="1"/>
                <c:pt idx="0">
                  <c:v>Sales</c:v>
                </c:pt>
              </c:strCache>
            </c:strRef>
          </c:tx>
          <c:dLbls>
            <c:dLbl>
              <c:idx val="1"/>
              <c:layout>
                <c:manualLayout>
                  <c:x val="2.0637212015164799E-2"/>
                  <c:y val="0.21639792459637883"/>
                </c:manualLayout>
              </c:layout>
              <c:showCatName val="1"/>
              <c:showPercent val="1"/>
            </c:dLbl>
            <c:dLbl>
              <c:idx val="2"/>
              <c:layout>
                <c:manualLayout>
                  <c:x val="-7.9163264314182982E-2"/>
                  <c:y val="-0.21192572718778308"/>
                </c:manualLayout>
              </c:layout>
              <c:showCatName val="1"/>
              <c:showPercent val="1"/>
            </c:dLbl>
            <c:showCatName val="1"/>
            <c:showPercent val="1"/>
            <c:showLeaderLines val="1"/>
          </c:dLbls>
          <c:cat>
            <c:strRef>
              <c:f>Sheet1!$A$2:$A$5</c:f>
              <c:strCache>
                <c:ptCount val="4"/>
                <c:pt idx="0">
                  <c:v>Pre-Vatican II
(Born before 1943)</c:v>
                </c:pt>
                <c:pt idx="1">
                  <c:v>Vatican II
(1943-1960)</c:v>
                </c:pt>
                <c:pt idx="2">
                  <c:v>Post-Vatican II
(1961-1981)</c:v>
                </c:pt>
                <c:pt idx="3">
                  <c:v>Millennial
(Born after 1981)</c:v>
                </c:pt>
              </c:strCache>
            </c:strRef>
          </c:cat>
          <c:val>
            <c:numRef>
              <c:f>Sheet1!$B$2:$B$5</c:f>
              <c:numCache>
                <c:formatCode>General</c:formatCode>
                <c:ptCount val="4"/>
                <c:pt idx="0">
                  <c:v>4.0000000000000015E-2</c:v>
                </c:pt>
                <c:pt idx="1">
                  <c:v>0.27</c:v>
                </c:pt>
                <c:pt idx="2">
                  <c:v>0.58000000000000007</c:v>
                </c:pt>
                <c:pt idx="3">
                  <c:v>0.11</c:v>
                </c:pt>
              </c:numCache>
            </c:numRef>
          </c:val>
        </c:ser>
        <c:firstSliceAng val="0"/>
      </c:pieChart>
    </c:plotArea>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15"/>
  <c:chart>
    <c:plotArea>
      <c:layout/>
      <c:barChart>
        <c:barDir val="col"/>
        <c:grouping val="clustered"/>
        <c:ser>
          <c:idx val="0"/>
          <c:order val="0"/>
          <c:tx>
            <c:strRef>
              <c:f>Sheet1!$B$1</c:f>
              <c:strCache>
                <c:ptCount val="1"/>
                <c:pt idx="0">
                  <c:v>Pre-Vatican II</c:v>
                </c:pt>
              </c:strCache>
            </c:strRef>
          </c:tx>
          <c:cat>
            <c:strRef>
              <c:f>Sheet1!$A$2:$A$6</c:f>
              <c:strCache>
                <c:ptCount val="5"/>
                <c:pt idx="0">
                  <c:v>Daily Eucharist</c:v>
                </c:pt>
                <c:pt idx="1">
                  <c:v>Liturgy of the Hours</c:v>
                </c:pt>
                <c:pt idx="2">
                  <c:v>Eucharist Adoration</c:v>
                </c:pt>
                <c:pt idx="3">
                  <c:v>Other devotional prayer</c:v>
                </c:pt>
                <c:pt idx="4">
                  <c:v>Faith sharing </c:v>
                </c:pt>
              </c:strCache>
            </c:strRef>
          </c:cat>
          <c:val>
            <c:numRef>
              <c:f>Sheet1!$B$2:$B$6</c:f>
              <c:numCache>
                <c:formatCode>0%</c:formatCode>
                <c:ptCount val="5"/>
                <c:pt idx="0">
                  <c:v>0.86000000000000021</c:v>
                </c:pt>
                <c:pt idx="1">
                  <c:v>0.71000000000000019</c:v>
                </c:pt>
                <c:pt idx="2">
                  <c:v>0.54</c:v>
                </c:pt>
                <c:pt idx="3">
                  <c:v>0.55000000000000004</c:v>
                </c:pt>
                <c:pt idx="4">
                  <c:v>0.67000000000000026</c:v>
                </c:pt>
              </c:numCache>
            </c:numRef>
          </c:val>
        </c:ser>
        <c:ser>
          <c:idx val="1"/>
          <c:order val="1"/>
          <c:tx>
            <c:strRef>
              <c:f>Sheet1!$C$1</c:f>
              <c:strCache>
                <c:ptCount val="1"/>
                <c:pt idx="0">
                  <c:v>Vatican II</c:v>
                </c:pt>
              </c:strCache>
            </c:strRef>
          </c:tx>
          <c:cat>
            <c:strRef>
              <c:f>Sheet1!$A$2:$A$6</c:f>
              <c:strCache>
                <c:ptCount val="5"/>
                <c:pt idx="0">
                  <c:v>Daily Eucharist</c:v>
                </c:pt>
                <c:pt idx="1">
                  <c:v>Liturgy of the Hours</c:v>
                </c:pt>
                <c:pt idx="2">
                  <c:v>Eucharist Adoration</c:v>
                </c:pt>
                <c:pt idx="3">
                  <c:v>Other devotional prayer</c:v>
                </c:pt>
                <c:pt idx="4">
                  <c:v>Faith sharing </c:v>
                </c:pt>
              </c:strCache>
            </c:strRef>
          </c:cat>
          <c:val>
            <c:numRef>
              <c:f>Sheet1!$C$2:$C$6</c:f>
              <c:numCache>
                <c:formatCode>0%</c:formatCode>
                <c:ptCount val="5"/>
                <c:pt idx="0">
                  <c:v>0.62000000000000022</c:v>
                </c:pt>
                <c:pt idx="1">
                  <c:v>0.56000000000000005</c:v>
                </c:pt>
                <c:pt idx="2">
                  <c:v>0.33000000000000013</c:v>
                </c:pt>
                <c:pt idx="3">
                  <c:v>0.29000000000000009</c:v>
                </c:pt>
                <c:pt idx="4">
                  <c:v>0.55000000000000004</c:v>
                </c:pt>
              </c:numCache>
            </c:numRef>
          </c:val>
        </c:ser>
        <c:ser>
          <c:idx val="2"/>
          <c:order val="2"/>
          <c:tx>
            <c:strRef>
              <c:f>Sheet1!$D$1</c:f>
              <c:strCache>
                <c:ptCount val="1"/>
                <c:pt idx="0">
                  <c:v>Post-Vatican II</c:v>
                </c:pt>
              </c:strCache>
            </c:strRef>
          </c:tx>
          <c:cat>
            <c:strRef>
              <c:f>Sheet1!$A$2:$A$6</c:f>
              <c:strCache>
                <c:ptCount val="5"/>
                <c:pt idx="0">
                  <c:v>Daily Eucharist</c:v>
                </c:pt>
                <c:pt idx="1">
                  <c:v>Liturgy of the Hours</c:v>
                </c:pt>
                <c:pt idx="2">
                  <c:v>Eucharist Adoration</c:v>
                </c:pt>
                <c:pt idx="3">
                  <c:v>Other devotional prayer</c:v>
                </c:pt>
                <c:pt idx="4">
                  <c:v>Faith sharing </c:v>
                </c:pt>
              </c:strCache>
            </c:strRef>
          </c:cat>
          <c:val>
            <c:numRef>
              <c:f>Sheet1!$D$2:$D$6</c:f>
              <c:numCache>
                <c:formatCode>0%</c:formatCode>
                <c:ptCount val="5"/>
                <c:pt idx="0">
                  <c:v>0.78</c:v>
                </c:pt>
                <c:pt idx="1">
                  <c:v>0.67000000000000026</c:v>
                </c:pt>
                <c:pt idx="2">
                  <c:v>0.53</c:v>
                </c:pt>
                <c:pt idx="3">
                  <c:v>0.4300000000000001</c:v>
                </c:pt>
                <c:pt idx="4">
                  <c:v>0.47000000000000008</c:v>
                </c:pt>
              </c:numCache>
            </c:numRef>
          </c:val>
        </c:ser>
        <c:ser>
          <c:idx val="3"/>
          <c:order val="3"/>
          <c:tx>
            <c:strRef>
              <c:f>Sheet1!$E$1</c:f>
              <c:strCache>
                <c:ptCount val="1"/>
                <c:pt idx="0">
                  <c:v>Millennial</c:v>
                </c:pt>
              </c:strCache>
            </c:strRef>
          </c:tx>
          <c:cat>
            <c:strRef>
              <c:f>Sheet1!$A$2:$A$6</c:f>
              <c:strCache>
                <c:ptCount val="5"/>
                <c:pt idx="0">
                  <c:v>Daily Eucharist</c:v>
                </c:pt>
                <c:pt idx="1">
                  <c:v>Liturgy of the Hours</c:v>
                </c:pt>
                <c:pt idx="2">
                  <c:v>Eucharist Adoration</c:v>
                </c:pt>
                <c:pt idx="3">
                  <c:v>Other devotional prayer</c:v>
                </c:pt>
                <c:pt idx="4">
                  <c:v>Faith sharing </c:v>
                </c:pt>
              </c:strCache>
            </c:strRef>
          </c:cat>
          <c:val>
            <c:numRef>
              <c:f>Sheet1!$E$2:$E$6</c:f>
              <c:numCache>
                <c:formatCode>0%</c:formatCode>
                <c:ptCount val="5"/>
                <c:pt idx="0">
                  <c:v>0.94000000000000017</c:v>
                </c:pt>
                <c:pt idx="1">
                  <c:v>0.81</c:v>
                </c:pt>
                <c:pt idx="2">
                  <c:v>0.75000000000000022</c:v>
                </c:pt>
                <c:pt idx="3">
                  <c:v>0.63000000000000023</c:v>
                </c:pt>
                <c:pt idx="4">
                  <c:v>0.41000000000000009</c:v>
                </c:pt>
              </c:numCache>
            </c:numRef>
          </c:val>
        </c:ser>
        <c:axId val="106713472"/>
        <c:axId val="106715008"/>
      </c:barChart>
      <c:catAx>
        <c:axId val="106713472"/>
        <c:scaling>
          <c:orientation val="minMax"/>
        </c:scaling>
        <c:axPos val="b"/>
        <c:tickLblPos val="nextTo"/>
        <c:crossAx val="106715008"/>
        <c:crosses val="autoZero"/>
        <c:auto val="1"/>
        <c:lblAlgn val="ctr"/>
        <c:lblOffset val="100"/>
      </c:catAx>
      <c:valAx>
        <c:axId val="106715008"/>
        <c:scaling>
          <c:orientation val="minMax"/>
        </c:scaling>
        <c:axPos val="l"/>
        <c:majorGridlines/>
        <c:numFmt formatCode="0%" sourceLinked="1"/>
        <c:tickLblPos val="nextTo"/>
        <c:crossAx val="106713472"/>
        <c:crosses val="autoZero"/>
        <c:crossBetween val="between"/>
      </c:valAx>
    </c:plotArea>
    <c:legend>
      <c:legendPos val="b"/>
      <c:layout>
        <c:manualLayout>
          <c:xMode val="edge"/>
          <c:yMode val="edge"/>
          <c:x val="7.4494143093224482E-2"/>
          <c:y val="0.89362639508984054"/>
          <c:w val="0.82323381452318511"/>
          <c:h val="7.7109832468558417E-2"/>
        </c:manualLayout>
      </c:layout>
    </c:legend>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15"/>
  <c:chart>
    <c:plotArea>
      <c:layout/>
      <c:barChart>
        <c:barDir val="col"/>
        <c:grouping val="clustered"/>
        <c:ser>
          <c:idx val="0"/>
          <c:order val="0"/>
          <c:tx>
            <c:strRef>
              <c:f>Sheet1!$B$1</c:f>
              <c:strCache>
                <c:ptCount val="1"/>
                <c:pt idx="0">
                  <c:v>Pre-Vatican II</c:v>
                </c:pt>
              </c:strCache>
            </c:strRef>
          </c:tx>
          <c:cat>
            <c:strRef>
              <c:f>Sheet1!$A$2:$A$6</c:f>
              <c:strCache>
                <c:ptCount val="5"/>
                <c:pt idx="0">
                  <c:v>Living with members</c:v>
                </c:pt>
                <c:pt idx="1">
                  <c:v>Praying with members</c:v>
                </c:pt>
                <c:pt idx="2">
                  <c:v>Working with members</c:v>
                </c:pt>
                <c:pt idx="3">
                  <c:v>Sharing meals together</c:v>
                </c:pt>
                <c:pt idx="4">
                  <c:v>Socializing together</c:v>
                </c:pt>
              </c:strCache>
            </c:strRef>
          </c:cat>
          <c:val>
            <c:numRef>
              <c:f>Sheet1!$B$2:$B$6</c:f>
              <c:numCache>
                <c:formatCode>0%</c:formatCode>
                <c:ptCount val="5"/>
                <c:pt idx="0">
                  <c:v>0.74000000000000021</c:v>
                </c:pt>
                <c:pt idx="1">
                  <c:v>0.9</c:v>
                </c:pt>
                <c:pt idx="2">
                  <c:v>0.71000000000000019</c:v>
                </c:pt>
                <c:pt idx="3">
                  <c:v>0.81</c:v>
                </c:pt>
                <c:pt idx="4">
                  <c:v>0.75000000000000022</c:v>
                </c:pt>
              </c:numCache>
            </c:numRef>
          </c:val>
        </c:ser>
        <c:ser>
          <c:idx val="1"/>
          <c:order val="1"/>
          <c:tx>
            <c:strRef>
              <c:f>Sheet1!$C$1</c:f>
              <c:strCache>
                <c:ptCount val="1"/>
                <c:pt idx="0">
                  <c:v>Vatican II</c:v>
                </c:pt>
              </c:strCache>
            </c:strRef>
          </c:tx>
          <c:cat>
            <c:strRef>
              <c:f>Sheet1!$A$2:$A$6</c:f>
              <c:strCache>
                <c:ptCount val="5"/>
                <c:pt idx="0">
                  <c:v>Living with members</c:v>
                </c:pt>
                <c:pt idx="1">
                  <c:v>Praying with members</c:v>
                </c:pt>
                <c:pt idx="2">
                  <c:v>Working with members</c:v>
                </c:pt>
                <c:pt idx="3">
                  <c:v>Sharing meals together</c:v>
                </c:pt>
                <c:pt idx="4">
                  <c:v>Socializing together</c:v>
                </c:pt>
              </c:strCache>
            </c:strRef>
          </c:cat>
          <c:val>
            <c:numRef>
              <c:f>Sheet1!$C$2:$C$6</c:f>
              <c:numCache>
                <c:formatCode>0%</c:formatCode>
                <c:ptCount val="5"/>
                <c:pt idx="0">
                  <c:v>0.74000000000000021</c:v>
                </c:pt>
                <c:pt idx="1">
                  <c:v>0.81</c:v>
                </c:pt>
                <c:pt idx="2">
                  <c:v>0.52</c:v>
                </c:pt>
                <c:pt idx="3">
                  <c:v>0.7300000000000002</c:v>
                </c:pt>
                <c:pt idx="4">
                  <c:v>0.6000000000000002</c:v>
                </c:pt>
              </c:numCache>
            </c:numRef>
          </c:val>
        </c:ser>
        <c:ser>
          <c:idx val="2"/>
          <c:order val="2"/>
          <c:tx>
            <c:strRef>
              <c:f>Sheet1!$D$1</c:f>
              <c:strCache>
                <c:ptCount val="1"/>
                <c:pt idx="0">
                  <c:v>Post-Vatican II</c:v>
                </c:pt>
              </c:strCache>
            </c:strRef>
          </c:tx>
          <c:cat>
            <c:strRef>
              <c:f>Sheet1!$A$2:$A$6</c:f>
              <c:strCache>
                <c:ptCount val="5"/>
                <c:pt idx="0">
                  <c:v>Living with members</c:v>
                </c:pt>
                <c:pt idx="1">
                  <c:v>Praying with members</c:v>
                </c:pt>
                <c:pt idx="2">
                  <c:v>Working with members</c:v>
                </c:pt>
                <c:pt idx="3">
                  <c:v>Sharing meals together</c:v>
                </c:pt>
                <c:pt idx="4">
                  <c:v>Socializing together</c:v>
                </c:pt>
              </c:strCache>
            </c:strRef>
          </c:cat>
          <c:val>
            <c:numRef>
              <c:f>Sheet1!$D$2:$D$6</c:f>
              <c:numCache>
                <c:formatCode>0%</c:formatCode>
                <c:ptCount val="5"/>
                <c:pt idx="0">
                  <c:v>0.87000000000000022</c:v>
                </c:pt>
                <c:pt idx="1">
                  <c:v>0.88</c:v>
                </c:pt>
                <c:pt idx="2">
                  <c:v>0.69000000000000017</c:v>
                </c:pt>
                <c:pt idx="3">
                  <c:v>0.8500000000000002</c:v>
                </c:pt>
                <c:pt idx="4">
                  <c:v>0.75000000000000022</c:v>
                </c:pt>
              </c:numCache>
            </c:numRef>
          </c:val>
        </c:ser>
        <c:ser>
          <c:idx val="3"/>
          <c:order val="3"/>
          <c:tx>
            <c:strRef>
              <c:f>Sheet1!$E$1</c:f>
              <c:strCache>
                <c:ptCount val="1"/>
                <c:pt idx="0">
                  <c:v>Millennial</c:v>
                </c:pt>
              </c:strCache>
            </c:strRef>
          </c:tx>
          <c:cat>
            <c:strRef>
              <c:f>Sheet1!$A$2:$A$6</c:f>
              <c:strCache>
                <c:ptCount val="5"/>
                <c:pt idx="0">
                  <c:v>Living with members</c:v>
                </c:pt>
                <c:pt idx="1">
                  <c:v>Praying with members</c:v>
                </c:pt>
                <c:pt idx="2">
                  <c:v>Working with members</c:v>
                </c:pt>
                <c:pt idx="3">
                  <c:v>Sharing meals together</c:v>
                </c:pt>
                <c:pt idx="4">
                  <c:v>Socializing together</c:v>
                </c:pt>
              </c:strCache>
            </c:strRef>
          </c:cat>
          <c:val>
            <c:numRef>
              <c:f>Sheet1!$E$2:$E$6</c:f>
              <c:numCache>
                <c:formatCode>0%</c:formatCode>
                <c:ptCount val="5"/>
                <c:pt idx="0">
                  <c:v>0.92</c:v>
                </c:pt>
                <c:pt idx="1">
                  <c:v>0.94000000000000017</c:v>
                </c:pt>
                <c:pt idx="2">
                  <c:v>0.77000000000000024</c:v>
                </c:pt>
                <c:pt idx="3">
                  <c:v>0.89</c:v>
                </c:pt>
                <c:pt idx="4">
                  <c:v>0.83000000000000018</c:v>
                </c:pt>
              </c:numCache>
            </c:numRef>
          </c:val>
        </c:ser>
        <c:axId val="106807296"/>
        <c:axId val="106808832"/>
      </c:barChart>
      <c:catAx>
        <c:axId val="106807296"/>
        <c:scaling>
          <c:orientation val="minMax"/>
        </c:scaling>
        <c:axPos val="b"/>
        <c:tickLblPos val="nextTo"/>
        <c:crossAx val="106808832"/>
        <c:crosses val="autoZero"/>
        <c:auto val="1"/>
        <c:lblAlgn val="ctr"/>
        <c:lblOffset val="100"/>
      </c:catAx>
      <c:valAx>
        <c:axId val="106808832"/>
        <c:scaling>
          <c:orientation val="minMax"/>
        </c:scaling>
        <c:axPos val="l"/>
        <c:majorGridlines/>
        <c:numFmt formatCode="0%" sourceLinked="1"/>
        <c:tickLblPos val="nextTo"/>
        <c:crossAx val="106807296"/>
        <c:crosses val="autoZero"/>
        <c:crossBetween val="between"/>
      </c:valAx>
    </c:plotArea>
    <c:legend>
      <c:legendPos val="b"/>
      <c:layout>
        <c:manualLayout>
          <c:xMode val="edge"/>
          <c:yMode val="edge"/>
          <c:x val="7.4494143093224482E-2"/>
          <c:y val="0.89362639508984054"/>
          <c:w val="0.82323381452318534"/>
          <c:h val="7.7109832468558417E-2"/>
        </c:manualLayout>
      </c:layout>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style val="15"/>
  <c:chart>
    <c:plotArea>
      <c:layout/>
      <c:barChart>
        <c:barDir val="col"/>
        <c:grouping val="clustered"/>
        <c:ser>
          <c:idx val="0"/>
          <c:order val="0"/>
          <c:tx>
            <c:strRef>
              <c:f>Sheet1!$B$1</c:f>
              <c:strCache>
                <c:ptCount val="1"/>
                <c:pt idx="0">
                  <c:v>Pre-Vatican II</c:v>
                </c:pt>
              </c:strCache>
            </c:strRef>
          </c:tx>
          <c:cat>
            <c:strRef>
              <c:f>Sheet1!$A$2:$A$5</c:f>
              <c:strCache>
                <c:ptCount val="4"/>
                <c:pt idx="0">
                  <c:v>Discernment retreat</c:v>
                </c:pt>
                <c:pt idx="1">
                  <c:v>Come and See experience</c:v>
                </c:pt>
                <c:pt idx="2">
                  <c:v>Live in experience with the institute</c:v>
                </c:pt>
                <c:pt idx="3">
                  <c:v>Regular meeting with a discernment group</c:v>
                </c:pt>
              </c:strCache>
            </c:strRef>
          </c:cat>
          <c:val>
            <c:numRef>
              <c:f>Sheet1!$B$2:$B$5</c:f>
              <c:numCache>
                <c:formatCode>General</c:formatCode>
                <c:ptCount val="4"/>
                <c:pt idx="0">
                  <c:v>0.3</c:v>
                </c:pt>
                <c:pt idx="1">
                  <c:v>0.28000000000000003</c:v>
                </c:pt>
                <c:pt idx="2">
                  <c:v>0.42</c:v>
                </c:pt>
                <c:pt idx="3">
                  <c:v>0.05</c:v>
                </c:pt>
              </c:numCache>
            </c:numRef>
          </c:val>
        </c:ser>
        <c:ser>
          <c:idx val="1"/>
          <c:order val="1"/>
          <c:tx>
            <c:strRef>
              <c:f>Sheet1!$C$1</c:f>
              <c:strCache>
                <c:ptCount val="1"/>
                <c:pt idx="0">
                  <c:v>Vatican II</c:v>
                </c:pt>
              </c:strCache>
            </c:strRef>
          </c:tx>
          <c:cat>
            <c:strRef>
              <c:f>Sheet1!$A$2:$A$5</c:f>
              <c:strCache>
                <c:ptCount val="4"/>
                <c:pt idx="0">
                  <c:v>Discernment retreat</c:v>
                </c:pt>
                <c:pt idx="1">
                  <c:v>Come and See experience</c:v>
                </c:pt>
                <c:pt idx="2">
                  <c:v>Live in experience with the institute</c:v>
                </c:pt>
                <c:pt idx="3">
                  <c:v>Regular meeting with a discernment group</c:v>
                </c:pt>
              </c:strCache>
            </c:strRef>
          </c:cat>
          <c:val>
            <c:numRef>
              <c:f>Sheet1!$C$2:$C$5</c:f>
              <c:numCache>
                <c:formatCode>General</c:formatCode>
                <c:ptCount val="4"/>
                <c:pt idx="0">
                  <c:v>0.48</c:v>
                </c:pt>
                <c:pt idx="1">
                  <c:v>0.43</c:v>
                </c:pt>
                <c:pt idx="2">
                  <c:v>0.38</c:v>
                </c:pt>
                <c:pt idx="3">
                  <c:v>0.13</c:v>
                </c:pt>
              </c:numCache>
            </c:numRef>
          </c:val>
        </c:ser>
        <c:ser>
          <c:idx val="2"/>
          <c:order val="2"/>
          <c:tx>
            <c:strRef>
              <c:f>Sheet1!$D$1</c:f>
              <c:strCache>
                <c:ptCount val="1"/>
                <c:pt idx="0">
                  <c:v>Post-Vatican II</c:v>
                </c:pt>
              </c:strCache>
            </c:strRef>
          </c:tx>
          <c:cat>
            <c:strRef>
              <c:f>Sheet1!$A$2:$A$5</c:f>
              <c:strCache>
                <c:ptCount val="4"/>
                <c:pt idx="0">
                  <c:v>Discernment retreat</c:v>
                </c:pt>
                <c:pt idx="1">
                  <c:v>Come and See experience</c:v>
                </c:pt>
                <c:pt idx="2">
                  <c:v>Live in experience with the institute</c:v>
                </c:pt>
                <c:pt idx="3">
                  <c:v>Regular meeting with a discernment group</c:v>
                </c:pt>
              </c:strCache>
            </c:strRef>
          </c:cat>
          <c:val>
            <c:numRef>
              <c:f>Sheet1!$D$2:$D$5</c:f>
              <c:numCache>
                <c:formatCode>General</c:formatCode>
                <c:ptCount val="4"/>
                <c:pt idx="0">
                  <c:v>0.59</c:v>
                </c:pt>
                <c:pt idx="1">
                  <c:v>0.64</c:v>
                </c:pt>
                <c:pt idx="2">
                  <c:v>0.31</c:v>
                </c:pt>
                <c:pt idx="3">
                  <c:v>0.15</c:v>
                </c:pt>
              </c:numCache>
            </c:numRef>
          </c:val>
        </c:ser>
        <c:ser>
          <c:idx val="3"/>
          <c:order val="3"/>
          <c:tx>
            <c:strRef>
              <c:f>Sheet1!$E$1</c:f>
              <c:strCache>
                <c:ptCount val="1"/>
                <c:pt idx="0">
                  <c:v>Millennial</c:v>
                </c:pt>
              </c:strCache>
            </c:strRef>
          </c:tx>
          <c:cat>
            <c:strRef>
              <c:f>Sheet1!$A$2:$A$5</c:f>
              <c:strCache>
                <c:ptCount val="4"/>
                <c:pt idx="0">
                  <c:v>Discernment retreat</c:v>
                </c:pt>
                <c:pt idx="1">
                  <c:v>Come and See experience</c:v>
                </c:pt>
                <c:pt idx="2">
                  <c:v>Live in experience with the institute</c:v>
                </c:pt>
                <c:pt idx="3">
                  <c:v>Regular meeting with a discernment group</c:v>
                </c:pt>
              </c:strCache>
            </c:strRef>
          </c:cat>
          <c:val>
            <c:numRef>
              <c:f>Sheet1!$E$2:$E$5</c:f>
              <c:numCache>
                <c:formatCode>General</c:formatCode>
                <c:ptCount val="4"/>
                <c:pt idx="0">
                  <c:v>0.67</c:v>
                </c:pt>
                <c:pt idx="1">
                  <c:v>0.65</c:v>
                </c:pt>
                <c:pt idx="2">
                  <c:v>0.28999999999999998</c:v>
                </c:pt>
                <c:pt idx="3">
                  <c:v>0.18</c:v>
                </c:pt>
              </c:numCache>
            </c:numRef>
          </c:val>
        </c:ser>
        <c:axId val="85097088"/>
        <c:axId val="99321728"/>
      </c:barChart>
      <c:catAx>
        <c:axId val="85097088"/>
        <c:scaling>
          <c:orientation val="minMax"/>
        </c:scaling>
        <c:axPos val="b"/>
        <c:tickLblPos val="nextTo"/>
        <c:crossAx val="99321728"/>
        <c:crosses val="autoZero"/>
        <c:auto val="1"/>
        <c:lblAlgn val="ctr"/>
        <c:lblOffset val="100"/>
      </c:catAx>
      <c:valAx>
        <c:axId val="99321728"/>
        <c:scaling>
          <c:orientation val="minMax"/>
          <c:max val="1"/>
        </c:scaling>
        <c:axPos val="l"/>
        <c:majorGridlines/>
        <c:numFmt formatCode="0%" sourceLinked="0"/>
        <c:tickLblPos val="nextTo"/>
        <c:crossAx val="85097088"/>
        <c:crosses val="autoZero"/>
        <c:crossBetween val="between"/>
      </c:valAx>
    </c:plotArea>
    <c:legend>
      <c:legendPos val="b"/>
      <c:layout/>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style val="15"/>
  <c:chart>
    <c:plotArea>
      <c:layout/>
      <c:barChart>
        <c:barDir val="col"/>
        <c:grouping val="clustered"/>
        <c:ser>
          <c:idx val="0"/>
          <c:order val="0"/>
          <c:tx>
            <c:strRef>
              <c:f>Sheet1!$B$1</c:f>
              <c:strCache>
                <c:ptCount val="1"/>
                <c:pt idx="0">
                  <c:v>Pre-Vatican II</c:v>
                </c:pt>
              </c:strCache>
            </c:strRef>
          </c:tx>
          <c:cat>
            <c:strRef>
              <c:f>Sheet1!$A$2:$A$5</c:f>
              <c:strCache>
                <c:ptCount val="4"/>
                <c:pt idx="0">
                  <c:v>Discernment retreats</c:v>
                </c:pt>
                <c:pt idx="1">
                  <c:v>Come and See experience</c:v>
                </c:pt>
                <c:pt idx="2">
                  <c:v>Meeting with a vocation director</c:v>
                </c:pt>
                <c:pt idx="3">
                  <c:v>Visits to communities</c:v>
                </c:pt>
              </c:strCache>
            </c:strRef>
          </c:cat>
          <c:val>
            <c:numRef>
              <c:f>Sheet1!$B$2:$B$5</c:f>
              <c:numCache>
                <c:formatCode>0%</c:formatCode>
                <c:ptCount val="4"/>
                <c:pt idx="0">
                  <c:v>0.36</c:v>
                </c:pt>
                <c:pt idx="1">
                  <c:v>0.28999999999999998</c:v>
                </c:pt>
                <c:pt idx="2">
                  <c:v>0.28999999999999998</c:v>
                </c:pt>
                <c:pt idx="3">
                  <c:v>0.51</c:v>
                </c:pt>
              </c:numCache>
            </c:numRef>
          </c:val>
        </c:ser>
        <c:ser>
          <c:idx val="1"/>
          <c:order val="1"/>
          <c:tx>
            <c:strRef>
              <c:f>Sheet1!$C$1</c:f>
              <c:strCache>
                <c:ptCount val="1"/>
                <c:pt idx="0">
                  <c:v>Vatican II</c:v>
                </c:pt>
              </c:strCache>
            </c:strRef>
          </c:tx>
          <c:cat>
            <c:strRef>
              <c:f>Sheet1!$A$2:$A$5</c:f>
              <c:strCache>
                <c:ptCount val="4"/>
                <c:pt idx="0">
                  <c:v>Discernment retreats</c:v>
                </c:pt>
                <c:pt idx="1">
                  <c:v>Come and See experience</c:v>
                </c:pt>
                <c:pt idx="2">
                  <c:v>Meeting with a vocation director</c:v>
                </c:pt>
                <c:pt idx="3">
                  <c:v>Visits to communities</c:v>
                </c:pt>
              </c:strCache>
            </c:strRef>
          </c:cat>
          <c:val>
            <c:numRef>
              <c:f>Sheet1!$C$2:$C$5</c:f>
              <c:numCache>
                <c:formatCode>0%</c:formatCode>
                <c:ptCount val="4"/>
                <c:pt idx="0">
                  <c:v>0.36</c:v>
                </c:pt>
                <c:pt idx="1">
                  <c:v>0.36</c:v>
                </c:pt>
                <c:pt idx="2">
                  <c:v>0.41</c:v>
                </c:pt>
                <c:pt idx="3">
                  <c:v>0.59</c:v>
                </c:pt>
              </c:numCache>
            </c:numRef>
          </c:val>
        </c:ser>
        <c:ser>
          <c:idx val="2"/>
          <c:order val="2"/>
          <c:tx>
            <c:strRef>
              <c:f>Sheet1!$D$1</c:f>
              <c:strCache>
                <c:ptCount val="1"/>
                <c:pt idx="0">
                  <c:v>Post-Vatican II</c:v>
                </c:pt>
              </c:strCache>
            </c:strRef>
          </c:tx>
          <c:cat>
            <c:strRef>
              <c:f>Sheet1!$A$2:$A$5</c:f>
              <c:strCache>
                <c:ptCount val="4"/>
                <c:pt idx="0">
                  <c:v>Discernment retreats</c:v>
                </c:pt>
                <c:pt idx="1">
                  <c:v>Come and See experience</c:v>
                </c:pt>
                <c:pt idx="2">
                  <c:v>Meeting with a vocation director</c:v>
                </c:pt>
                <c:pt idx="3">
                  <c:v>Visits to communities</c:v>
                </c:pt>
              </c:strCache>
            </c:strRef>
          </c:cat>
          <c:val>
            <c:numRef>
              <c:f>Sheet1!$D$2:$D$5</c:f>
              <c:numCache>
                <c:formatCode>0%</c:formatCode>
                <c:ptCount val="4"/>
                <c:pt idx="0">
                  <c:v>0.48</c:v>
                </c:pt>
                <c:pt idx="1">
                  <c:v>0.56999999999999995</c:v>
                </c:pt>
                <c:pt idx="2">
                  <c:v>0.51</c:v>
                </c:pt>
                <c:pt idx="3">
                  <c:v>0.67</c:v>
                </c:pt>
              </c:numCache>
            </c:numRef>
          </c:val>
        </c:ser>
        <c:ser>
          <c:idx val="3"/>
          <c:order val="3"/>
          <c:tx>
            <c:strRef>
              <c:f>Sheet1!$E$1</c:f>
              <c:strCache>
                <c:ptCount val="1"/>
                <c:pt idx="0">
                  <c:v>Millennial</c:v>
                </c:pt>
              </c:strCache>
            </c:strRef>
          </c:tx>
          <c:cat>
            <c:strRef>
              <c:f>Sheet1!$A$2:$A$5</c:f>
              <c:strCache>
                <c:ptCount val="4"/>
                <c:pt idx="0">
                  <c:v>Discernment retreats</c:v>
                </c:pt>
                <c:pt idx="1">
                  <c:v>Come and See experience</c:v>
                </c:pt>
                <c:pt idx="2">
                  <c:v>Meeting with a vocation director</c:v>
                </c:pt>
                <c:pt idx="3">
                  <c:v>Visits to communities</c:v>
                </c:pt>
              </c:strCache>
            </c:strRef>
          </c:cat>
          <c:val>
            <c:numRef>
              <c:f>Sheet1!$E$2:$E$5</c:f>
              <c:numCache>
                <c:formatCode>0%</c:formatCode>
                <c:ptCount val="4"/>
                <c:pt idx="0">
                  <c:v>0.59</c:v>
                </c:pt>
                <c:pt idx="1">
                  <c:v>0.64</c:v>
                </c:pt>
                <c:pt idx="2">
                  <c:v>0.53</c:v>
                </c:pt>
                <c:pt idx="3">
                  <c:v>0.74</c:v>
                </c:pt>
              </c:numCache>
            </c:numRef>
          </c:val>
        </c:ser>
        <c:axId val="51718016"/>
        <c:axId val="51983488"/>
      </c:barChart>
      <c:catAx>
        <c:axId val="51718016"/>
        <c:scaling>
          <c:orientation val="minMax"/>
        </c:scaling>
        <c:axPos val="b"/>
        <c:tickLblPos val="nextTo"/>
        <c:crossAx val="51983488"/>
        <c:crosses val="autoZero"/>
        <c:auto val="1"/>
        <c:lblAlgn val="ctr"/>
        <c:lblOffset val="100"/>
      </c:catAx>
      <c:valAx>
        <c:axId val="51983488"/>
        <c:scaling>
          <c:orientation val="minMax"/>
          <c:max val="1"/>
        </c:scaling>
        <c:axPos val="l"/>
        <c:majorGridlines/>
        <c:numFmt formatCode="0%" sourceLinked="1"/>
        <c:tickLblPos val="nextTo"/>
        <c:crossAx val="51718016"/>
        <c:crosses val="autoZero"/>
        <c:crossBetween val="between"/>
      </c:valAx>
    </c:plotArea>
    <c:legend>
      <c:legendPos val="b"/>
      <c:layout/>
    </c:legend>
    <c:plotVisOnly val="1"/>
  </c:chart>
  <c:txPr>
    <a:bodyPr/>
    <a:lstStyle/>
    <a:p>
      <a:pPr>
        <a:defRPr sz="1800"/>
      </a:pPr>
      <a:endParaRPr lang="en-US"/>
    </a:p>
  </c:txPr>
  <c:externalData r:id="rId1"/>
  <c:userShapes r:id="rId2"/>
</c:chartSpace>
</file>

<file path=ppt/charts/chart9.xml><?xml version="1.0" encoding="utf-8"?>
<c:chartSpace xmlns:c="http://schemas.openxmlformats.org/drawingml/2006/chart" xmlns:a="http://schemas.openxmlformats.org/drawingml/2006/main" xmlns:r="http://schemas.openxmlformats.org/officeDocument/2006/relationships">
  <c:lang val="en-US"/>
  <c:style val="15"/>
  <c:chart>
    <c:plotArea>
      <c:layout/>
      <c:barChart>
        <c:barDir val="col"/>
        <c:grouping val="clustered"/>
        <c:ser>
          <c:idx val="0"/>
          <c:order val="0"/>
          <c:tx>
            <c:strRef>
              <c:f>Sheet1!$B$1</c:f>
              <c:strCache>
                <c:ptCount val="1"/>
                <c:pt idx="0">
                  <c:v>Pre-Vatican II</c:v>
                </c:pt>
              </c:strCache>
            </c:strRef>
          </c:tx>
          <c:cat>
            <c:strRef>
              <c:f>Sheet1!$A$2:$A$6</c:f>
              <c:strCache>
                <c:ptCount val="5"/>
                <c:pt idx="0">
                  <c:v>General Catholic or diocesan websites</c:v>
                </c:pt>
                <c:pt idx="1">
                  <c:v>Vocation discernment websites</c:v>
                </c:pt>
                <c:pt idx="2">
                  <c:v>Websites of religious institutes</c:v>
                </c:pt>
                <c:pt idx="3">
                  <c:v>Print or online promotional materials</c:v>
                </c:pt>
                <c:pt idx="4">
                  <c:v>CDs, DVDs, or videos</c:v>
                </c:pt>
              </c:strCache>
            </c:strRef>
          </c:cat>
          <c:val>
            <c:numRef>
              <c:f>Sheet1!$B$2:$B$6</c:f>
              <c:numCache>
                <c:formatCode>General</c:formatCode>
                <c:ptCount val="5"/>
                <c:pt idx="0">
                  <c:v>0.11</c:v>
                </c:pt>
                <c:pt idx="1">
                  <c:v>0.06</c:v>
                </c:pt>
                <c:pt idx="2">
                  <c:v>0.19</c:v>
                </c:pt>
                <c:pt idx="3">
                  <c:v>0.28999999999999998</c:v>
                </c:pt>
                <c:pt idx="4">
                  <c:v>0.11</c:v>
                </c:pt>
              </c:numCache>
            </c:numRef>
          </c:val>
        </c:ser>
        <c:ser>
          <c:idx val="1"/>
          <c:order val="1"/>
          <c:tx>
            <c:strRef>
              <c:f>Sheet1!$C$1</c:f>
              <c:strCache>
                <c:ptCount val="1"/>
                <c:pt idx="0">
                  <c:v>Vatican II</c:v>
                </c:pt>
              </c:strCache>
            </c:strRef>
          </c:tx>
          <c:cat>
            <c:strRef>
              <c:f>Sheet1!$A$2:$A$6</c:f>
              <c:strCache>
                <c:ptCount val="5"/>
                <c:pt idx="0">
                  <c:v>General Catholic or diocesan websites</c:v>
                </c:pt>
                <c:pt idx="1">
                  <c:v>Vocation discernment websites</c:v>
                </c:pt>
                <c:pt idx="2">
                  <c:v>Websites of religious institutes</c:v>
                </c:pt>
                <c:pt idx="3">
                  <c:v>Print or online promotional materials</c:v>
                </c:pt>
                <c:pt idx="4">
                  <c:v>CDs, DVDs, or videos</c:v>
                </c:pt>
              </c:strCache>
            </c:strRef>
          </c:cat>
          <c:val>
            <c:numRef>
              <c:f>Sheet1!$C$2:$C$6</c:f>
              <c:numCache>
                <c:formatCode>General</c:formatCode>
                <c:ptCount val="5"/>
                <c:pt idx="0">
                  <c:v>0.17</c:v>
                </c:pt>
                <c:pt idx="1">
                  <c:v>0.18</c:v>
                </c:pt>
                <c:pt idx="2">
                  <c:v>0.24</c:v>
                </c:pt>
                <c:pt idx="3">
                  <c:v>0.48</c:v>
                </c:pt>
                <c:pt idx="4">
                  <c:v>0.19</c:v>
                </c:pt>
              </c:numCache>
            </c:numRef>
          </c:val>
        </c:ser>
        <c:ser>
          <c:idx val="2"/>
          <c:order val="2"/>
          <c:tx>
            <c:strRef>
              <c:f>Sheet1!$D$1</c:f>
              <c:strCache>
                <c:ptCount val="1"/>
                <c:pt idx="0">
                  <c:v>Post-Vatican II</c:v>
                </c:pt>
              </c:strCache>
            </c:strRef>
          </c:tx>
          <c:cat>
            <c:strRef>
              <c:f>Sheet1!$A$2:$A$6</c:f>
              <c:strCache>
                <c:ptCount val="5"/>
                <c:pt idx="0">
                  <c:v>General Catholic or diocesan websites</c:v>
                </c:pt>
                <c:pt idx="1">
                  <c:v>Vocation discernment websites</c:v>
                </c:pt>
                <c:pt idx="2">
                  <c:v>Websites of religious institutes</c:v>
                </c:pt>
                <c:pt idx="3">
                  <c:v>Print or online promotional materials</c:v>
                </c:pt>
                <c:pt idx="4">
                  <c:v>CDs, DVDs, or videos</c:v>
                </c:pt>
              </c:strCache>
            </c:strRef>
          </c:cat>
          <c:val>
            <c:numRef>
              <c:f>Sheet1!$D$2:$D$6</c:f>
              <c:numCache>
                <c:formatCode>General</c:formatCode>
                <c:ptCount val="5"/>
                <c:pt idx="0">
                  <c:v>0.26</c:v>
                </c:pt>
                <c:pt idx="1">
                  <c:v>0.26</c:v>
                </c:pt>
                <c:pt idx="2">
                  <c:v>0.42</c:v>
                </c:pt>
                <c:pt idx="3">
                  <c:v>0.63</c:v>
                </c:pt>
                <c:pt idx="4">
                  <c:v>0.38</c:v>
                </c:pt>
              </c:numCache>
            </c:numRef>
          </c:val>
        </c:ser>
        <c:ser>
          <c:idx val="3"/>
          <c:order val="3"/>
          <c:tx>
            <c:strRef>
              <c:f>Sheet1!$E$1</c:f>
              <c:strCache>
                <c:ptCount val="1"/>
                <c:pt idx="0">
                  <c:v>Millennial</c:v>
                </c:pt>
              </c:strCache>
            </c:strRef>
          </c:tx>
          <c:cat>
            <c:strRef>
              <c:f>Sheet1!$A$2:$A$6</c:f>
              <c:strCache>
                <c:ptCount val="5"/>
                <c:pt idx="0">
                  <c:v>General Catholic or diocesan websites</c:v>
                </c:pt>
                <c:pt idx="1">
                  <c:v>Vocation discernment websites</c:v>
                </c:pt>
                <c:pt idx="2">
                  <c:v>Websites of religious institutes</c:v>
                </c:pt>
                <c:pt idx="3">
                  <c:v>Print or online promotional materials</c:v>
                </c:pt>
                <c:pt idx="4">
                  <c:v>CDs, DVDs, or videos</c:v>
                </c:pt>
              </c:strCache>
            </c:strRef>
          </c:cat>
          <c:val>
            <c:numRef>
              <c:f>Sheet1!$E$2:$E$6</c:f>
              <c:numCache>
                <c:formatCode>General</c:formatCode>
                <c:ptCount val="5"/>
                <c:pt idx="0">
                  <c:v>0.48</c:v>
                </c:pt>
                <c:pt idx="1">
                  <c:v>0.55000000000000004</c:v>
                </c:pt>
                <c:pt idx="2">
                  <c:v>0.81</c:v>
                </c:pt>
                <c:pt idx="3">
                  <c:v>0.74</c:v>
                </c:pt>
                <c:pt idx="4">
                  <c:v>0.54</c:v>
                </c:pt>
              </c:numCache>
            </c:numRef>
          </c:val>
        </c:ser>
        <c:axId val="50430720"/>
        <c:axId val="50433024"/>
      </c:barChart>
      <c:catAx>
        <c:axId val="50430720"/>
        <c:scaling>
          <c:orientation val="minMax"/>
        </c:scaling>
        <c:axPos val="b"/>
        <c:tickLblPos val="nextTo"/>
        <c:crossAx val="50433024"/>
        <c:crosses val="autoZero"/>
        <c:auto val="1"/>
        <c:lblAlgn val="ctr"/>
        <c:lblOffset val="100"/>
      </c:catAx>
      <c:valAx>
        <c:axId val="50433024"/>
        <c:scaling>
          <c:orientation val="minMax"/>
          <c:max val="1"/>
        </c:scaling>
        <c:axPos val="l"/>
        <c:majorGridlines/>
        <c:numFmt formatCode="0%" sourceLinked="0"/>
        <c:tickLblPos val="nextTo"/>
        <c:crossAx val="50430720"/>
        <c:crosses val="autoZero"/>
        <c:crossBetween val="between"/>
      </c:valAx>
    </c:plotArea>
    <c:legend>
      <c:legendPos val="b"/>
      <c:layout/>
    </c:legend>
    <c:plotVisOnly val="1"/>
  </c:chart>
  <c:txPr>
    <a:bodyPr/>
    <a:lstStyle/>
    <a:p>
      <a:pPr algn="ctr">
        <a:defRPr sz="1800"/>
      </a:pPr>
      <a:endParaRPr lang="en-US"/>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0.21296</cdr:x>
      <cdr:y>0</cdr:y>
    </cdr:from>
    <cdr:to>
      <cdr:x>0.81481</cdr:x>
      <cdr:y>0.07273</cdr:y>
    </cdr:to>
    <cdr:sp macro="" textlink="">
      <cdr:nvSpPr>
        <cdr:cNvPr id="2" name="TextBox 1"/>
        <cdr:cNvSpPr txBox="1"/>
      </cdr:nvSpPr>
      <cdr:spPr>
        <a:xfrm xmlns:a="http://schemas.openxmlformats.org/drawingml/2006/main">
          <a:off x="1752600" y="-1"/>
          <a:ext cx="4953000" cy="304800"/>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lstStyle xmlns:a="http://schemas.openxmlformats.org/drawingml/2006/main"/>
        <a:p xmlns:a="http://schemas.openxmlformats.org/drawingml/2006/main">
          <a:pPr algn="ctr"/>
          <a:r>
            <a:rPr lang="en-US" sz="1800" dirty="0" smtClean="0"/>
            <a:t>Percentage responding “Very Much”</a:t>
          </a:r>
          <a:endParaRPr lang="en-US" sz="1800" dirty="0"/>
        </a:p>
      </cdr:txBody>
    </cdr:sp>
  </cdr:relSizeAnchor>
</c:userShapes>
</file>

<file path=ppt/drawings/drawing2.xml><?xml version="1.0" encoding="utf-8"?>
<c:userShapes xmlns:c="http://schemas.openxmlformats.org/drawingml/2006/chart">
  <cdr:relSizeAnchor xmlns:cdr="http://schemas.openxmlformats.org/drawingml/2006/chartDrawing">
    <cdr:from>
      <cdr:x>0.19444</cdr:x>
      <cdr:y>0.01852</cdr:y>
    </cdr:from>
    <cdr:to>
      <cdr:x>0.80556</cdr:x>
      <cdr:y>0.12963</cdr:y>
    </cdr:to>
    <cdr:sp macro="" textlink="">
      <cdr:nvSpPr>
        <cdr:cNvPr id="3" name="TextBox 2"/>
        <cdr:cNvSpPr txBox="1"/>
      </cdr:nvSpPr>
      <cdr:spPr>
        <a:xfrm xmlns:a="http://schemas.openxmlformats.org/drawingml/2006/main">
          <a:off x="1600200" y="76200"/>
          <a:ext cx="5029200" cy="457200"/>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lstStyle xmlns:a="http://schemas.openxmlformats.org/drawingml/2006/main"/>
        <a:p xmlns:a="http://schemas.openxmlformats.org/drawingml/2006/main">
          <a:r>
            <a:rPr lang="en-US" sz="1800" dirty="0" smtClean="0"/>
            <a:t>Percentage responding at least “a little” helpful</a:t>
          </a:r>
          <a:endParaRPr lang="en-US" sz="18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84995"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4996"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84997"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6635DDE1-48F0-4128-A562-5ABF661B341C}"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smtClean="0"/>
            </a:lvl1pPr>
          </a:lstStyle>
          <a:p>
            <a:pPr>
              <a:defRPr/>
            </a:pPr>
            <a:endParaRPr lang="en-US"/>
          </a:p>
        </p:txBody>
      </p:sp>
      <p:sp>
        <p:nvSpPr>
          <p:cNvPr id="307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smtClean="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smtClean="0"/>
            </a:lvl1pPr>
          </a:lstStyle>
          <a:p>
            <a:pPr>
              <a:defRPr/>
            </a:pPr>
            <a:endParaRPr lang="en-US"/>
          </a:p>
        </p:txBody>
      </p:sp>
      <p:sp>
        <p:nvSpPr>
          <p:cNvPr id="307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36C40E13-A56C-4FA3-A5C3-2AE9C08304C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normAutofit lnSpcReduction="10000"/>
          </a:bodyPr>
          <a:lstStyle/>
          <a:p>
            <a:r>
              <a:rPr lang="en-US" sz="1200" kern="1200" dirty="0" smtClean="0">
                <a:solidFill>
                  <a:schemeClr val="tx1"/>
                </a:solidFill>
                <a:latin typeface="Arial" charset="0"/>
                <a:ea typeface="+mn-ea"/>
                <a:cs typeface="+mn-cs"/>
              </a:rPr>
              <a:t>As you probably know, there has been a great deal of speculation in recent years – and especially in recent months – about what is happening in religious life and particularly what is happening with religious vocations.  Until now, however, there has not been a great deal of comprehensive, reliable statistical data that can help inform our conversations and our understanding of contemporary realities and trends in religious life.  In the absence of such data, people can and do make all kinds of assertions, usually to advance a particular perspective about what religious life should or should not be or how it should or should not be lived. </a:t>
            </a:r>
          </a:p>
          <a:p>
            <a:r>
              <a:rPr lang="en-US" sz="1200" kern="1200" dirty="0" smtClean="0">
                <a:solidFill>
                  <a:schemeClr val="tx1"/>
                </a:solidFill>
                <a:latin typeface="Arial" charset="0"/>
                <a:ea typeface="+mn-ea"/>
                <a:cs typeface="+mn-cs"/>
              </a:rPr>
              <a:t> 	The last studies that really looked at the numbers in initial formation were done by </a:t>
            </a:r>
            <a:r>
              <a:rPr lang="en-US" sz="1200" kern="1200" dirty="0" err="1" smtClean="0">
                <a:solidFill>
                  <a:schemeClr val="tx1"/>
                </a:solidFill>
                <a:latin typeface="Arial" charset="0"/>
                <a:ea typeface="+mn-ea"/>
                <a:cs typeface="+mn-cs"/>
              </a:rPr>
              <a:t>Eleace</a:t>
            </a:r>
            <a:r>
              <a:rPr lang="en-US" sz="1200" kern="1200" dirty="0" smtClean="0">
                <a:solidFill>
                  <a:schemeClr val="tx1"/>
                </a:solidFill>
                <a:latin typeface="Arial" charset="0"/>
                <a:ea typeface="+mn-ea"/>
                <a:cs typeface="+mn-cs"/>
              </a:rPr>
              <a:t> King, IHM at CARA in the late 1980s and early 1990s.  The most comprehensive study on religious life ever was the FORUS – Future of Religious Orders in the United States – study by David </a:t>
            </a:r>
            <a:r>
              <a:rPr lang="en-US" sz="1200" kern="1200" dirty="0" err="1" smtClean="0">
                <a:solidFill>
                  <a:schemeClr val="tx1"/>
                </a:solidFill>
                <a:latin typeface="Arial" charset="0"/>
                <a:ea typeface="+mn-ea"/>
                <a:cs typeface="+mn-cs"/>
              </a:rPr>
              <a:t>Nygren</a:t>
            </a:r>
            <a:r>
              <a:rPr lang="en-US" sz="1200" kern="1200" dirty="0" smtClean="0">
                <a:solidFill>
                  <a:schemeClr val="tx1"/>
                </a:solidFill>
                <a:latin typeface="Arial" charset="0"/>
                <a:ea typeface="+mn-ea"/>
                <a:cs typeface="+mn-cs"/>
              </a:rPr>
              <a:t>, CM and Miriam </a:t>
            </a:r>
            <a:r>
              <a:rPr lang="en-US" sz="1200" kern="1200" dirty="0" err="1" smtClean="0">
                <a:solidFill>
                  <a:schemeClr val="tx1"/>
                </a:solidFill>
                <a:latin typeface="Arial" charset="0"/>
                <a:ea typeface="+mn-ea"/>
                <a:cs typeface="+mn-cs"/>
              </a:rPr>
              <a:t>Ukeritis</a:t>
            </a:r>
            <a:r>
              <a:rPr lang="en-US" sz="1200" kern="1200" dirty="0" smtClean="0">
                <a:solidFill>
                  <a:schemeClr val="tx1"/>
                </a:solidFill>
                <a:latin typeface="Arial" charset="0"/>
                <a:ea typeface="+mn-ea"/>
                <a:cs typeface="+mn-cs"/>
              </a:rPr>
              <a:t>, CSJ in the early 1990s.  I wish we had all paid a lot more attention to their findings.</a:t>
            </a:r>
          </a:p>
          <a:p>
            <a:r>
              <a:rPr lang="en-US" sz="1200" kern="1200" dirty="0" smtClean="0">
                <a:solidFill>
                  <a:schemeClr val="tx1"/>
                </a:solidFill>
                <a:latin typeface="Arial" charset="0"/>
                <a:ea typeface="+mn-ea"/>
                <a:cs typeface="+mn-cs"/>
              </a:rPr>
              <a:t> 	At any rate, in the absence of solid research since that time, there has been a great deal of conjecture about what is happening in religious life in recent years and some speculation that there actually has been a renewed interest in religious life, especially among younger people.  While vocation directors will tell you that there continues to be a trend toward older vocations, many will also tell you that they have seen an increase in inquiries from younger people and a greater openness among young people to consider the possibility of a vocation to religious life.</a:t>
            </a:r>
            <a:endParaRPr lang="en-US" sz="1200" kern="1200" dirty="0">
              <a:solidFill>
                <a:schemeClr val="tx1"/>
              </a:solidFill>
              <a:latin typeface="Arial" charset="0"/>
              <a:ea typeface="+mn-ea"/>
              <a:cs typeface="+mn-cs"/>
            </a:endParaRPr>
          </a:p>
        </p:txBody>
      </p:sp>
      <p:sp>
        <p:nvSpPr>
          <p:cNvPr id="18436" name="Slide Number Placeholder 3"/>
          <p:cNvSpPr>
            <a:spLocks noGrp="1"/>
          </p:cNvSpPr>
          <p:nvPr>
            <p:ph type="sldNum" sz="quarter" idx="5"/>
          </p:nvPr>
        </p:nvSpPr>
        <p:spPr>
          <a:noFill/>
        </p:spPr>
        <p:txBody>
          <a:bodyPr/>
          <a:lstStyle/>
          <a:p>
            <a:fld id="{F019717B-BC9B-40DD-9A6D-652E60EEBF18}"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New members report that they were drawn to </a:t>
            </a:r>
            <a:r>
              <a:rPr lang="en-US" sz="1200" i="1" kern="1200" dirty="0" smtClean="0">
                <a:solidFill>
                  <a:schemeClr val="tx1"/>
                </a:solidFill>
                <a:latin typeface="Arial" charset="0"/>
                <a:ea typeface="+mn-ea"/>
                <a:cs typeface="+mn-cs"/>
              </a:rPr>
              <a:t>religious life</a:t>
            </a:r>
            <a:r>
              <a:rPr lang="en-US" sz="1200" kern="1200" dirty="0" smtClean="0">
                <a:solidFill>
                  <a:schemeClr val="tx1"/>
                </a:solidFill>
                <a:latin typeface="Arial" charset="0"/>
                <a:ea typeface="+mn-ea"/>
                <a:cs typeface="+mn-cs"/>
              </a:rPr>
              <a:t> primarily by a sense of call and a desire for prayer and spiritual growth.  To only a slightly lesser degree, most new members also say they were attracted to </a:t>
            </a:r>
            <a:r>
              <a:rPr lang="en-US" sz="1200" i="1" kern="1200" dirty="0" smtClean="0">
                <a:solidFill>
                  <a:schemeClr val="tx1"/>
                </a:solidFill>
                <a:latin typeface="Arial" charset="0"/>
                <a:ea typeface="+mn-ea"/>
                <a:cs typeface="+mn-cs"/>
              </a:rPr>
              <a:t>religious life</a:t>
            </a:r>
            <a:r>
              <a:rPr lang="en-US" sz="1200" kern="1200" dirty="0" smtClean="0">
                <a:solidFill>
                  <a:schemeClr val="tx1"/>
                </a:solidFill>
                <a:latin typeface="Arial" charset="0"/>
                <a:ea typeface="+mn-ea"/>
                <a:cs typeface="+mn-cs"/>
              </a:rPr>
              <a:t> by a desire to be of service and a desire to be part of a community.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They were attracted and to their particular </a:t>
            </a:r>
            <a:r>
              <a:rPr lang="en-US" sz="1200" i="1" kern="1200" dirty="0" smtClean="0">
                <a:solidFill>
                  <a:schemeClr val="tx1"/>
                </a:solidFill>
                <a:latin typeface="Arial" charset="0"/>
                <a:ea typeface="+mn-ea"/>
                <a:cs typeface="+mn-cs"/>
              </a:rPr>
              <a:t>religious institute</a:t>
            </a:r>
            <a:r>
              <a:rPr lang="en-US" sz="1200" kern="1200" dirty="0" smtClean="0">
                <a:solidFill>
                  <a:schemeClr val="tx1"/>
                </a:solidFill>
                <a:latin typeface="Arial" charset="0"/>
                <a:ea typeface="+mn-ea"/>
                <a:cs typeface="+mn-cs"/>
              </a:rPr>
              <a:t> by the example of its members, and especially by their sense of joy, their down to earth attitude, and their commitment.  They were also attracted by its spirituality, community life, and prayer life.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When asked about their decision to enter their particular religious institute, new members cite the community life in the institute as the most influential factor in their decision, followed closely by the prayer life or prayer styles in the community.</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Although the ministries of the institute are also important to most new members, they are less important than spirituality, prayer, community, and lifestyle.  Questions about ministry, especially the possibility of a variety of ministries, tend to be more important to men than to women among new members.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Younger respondents are more likely than older respondents to say they were attracted to religious life by a desire to be more committed to the Church and to their particular institute by its fidelity to the Church.  Many also report that their decision to enter their institute was influenced by its practice regarding a religious habit.  We found significant generational gaps throughout the study, especially between the Millennial Generation (born in 1982 or later) and the Vatican II Generation (born between 1943 and 1960), on questions involving the Church and the habit.  Differences between the two generations also extend to questions about community life as well as styles and types of prayer.</a:t>
            </a:r>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Arial" charset="0"/>
                <a:ea typeface="+mn-ea"/>
                <a:cs typeface="+mn-cs"/>
              </a:rPr>
              <a:t>When we asked new members how they life first became acquainted with their religious institute, we found that they did so in many different ways.  The most common experience was in an institution, such as a school, where the members served.  Other relatively common ways of becoming acquainted with the institute include through the recommendation of a friend or advisor, through working with a member of the institute, through a friend in the institute, and through print or online promotional materials.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Men are more likely than women to report that they first encountered their religious institute in a school or other institution where the members served.  Women are more likely than men to indicate that they learned about their institute through the recommendation of a friend or advisor.   Older respondents are somewhat more likely than younger respondents to have met the institute more directly, that is, through working with a member or through a friend in the institute.  Younger respondents, especially those in the Millennial Generation, are more likely to have first heard about the institute through the recommendation of a friend or advisor or through print or online promotional materials.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Some younger members did not know a man or woman religious before they sensed a call to religious life.  Many of these young religious first learned about their particular institute through the recommendation of a friend or advisor, often a priest, and many found out or learned more about their institute online.  Direct experience with the institute and its members through “Come and See” experiences, discernment retreats, and other opportunities to spend time with members are especially important for this age group.</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One of the findings from the study that I think is especially important is that many new members report that did </a:t>
            </a:r>
            <a:r>
              <a:rPr lang="en-US" sz="1200" i="1" kern="1200" dirty="0" smtClean="0">
                <a:solidFill>
                  <a:schemeClr val="tx1"/>
                </a:solidFill>
                <a:latin typeface="Arial" charset="0"/>
                <a:ea typeface="+mn-ea"/>
                <a:cs typeface="+mn-cs"/>
              </a:rPr>
              <a:t>not</a:t>
            </a:r>
            <a:r>
              <a:rPr lang="en-US" sz="1200" kern="1200" dirty="0" smtClean="0">
                <a:solidFill>
                  <a:schemeClr val="tx1"/>
                </a:solidFill>
                <a:latin typeface="Arial" charset="0"/>
                <a:ea typeface="+mn-ea"/>
                <a:cs typeface="+mn-cs"/>
              </a:rPr>
              <a:t> receive a great deal of encouragement when they were first discerning a vocation to religious life.  Many did not experience a great deal of encouragement from parents, siblings, and other family members nor from diocesan priests, people in their parish, or people in their school or workplace.  Many report, however, that their parents are now much more supportive of their vocation.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Most new members report that they did receive a great deal of encouragement from members of their institute during their discernment process and that members of their institute continue to be their greatest source of encouragement and support in religious life.  Most also report high levels of encouragement from those to whom and with whom they minister.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Compared to older new members, younger new members are more likely to report that they were encouraged by diocesan priests when they were first considering religious life.  They are also more likely to report receiving encouragement from diocesan priests in their life and ministry now.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Many new members identify common prayer as one of the aspects of religious life that most attracted them and that most sustains them now.  When asked about the importance of various types of communal prayer, respondents are most likely to name daily Eucharist and Liturgy of the Hours as the prayer types that are most important to them.</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Millennial Generation respondents are much more likely than other respondents – especially those from the Vatican II Generation – to say that daily Eucharist, Liturgy of the Hours, Eucharistic Adoration, and other devotional prayers are “very” important to them.  Compared to younger respondents, older respondents place greater importance on faith-sharing and, to a lesser degree, on non-liturgical common prayer.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Arial" charset="0"/>
                <a:ea typeface="+mn-ea"/>
                <a:cs typeface="+mn-cs"/>
              </a:rPr>
              <a:t>As I already noted, new members cite community life in the institute as the most influential factor in their decision to enter their particular religious institute.  Most new members indicate that they want to live, work, and pray with other members of their religious institute, with the last being especially important to them.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When asked about various living arrangements, most new members prefer to live in a large (eight or more) or medium-sized (four to seven) community and to live only with other members of their religious institute.  Younger respondents express even stronger preferences for living with members of their institute in large community settings.  This holds not only for the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 but also for those in their 30s and 40s in the Post-Vatican II Generation.</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Most new member do not want to live alone or even in communities of two or three.  Findings from the survey of religious institutes suggest that that new membership is negatively correlated with the number of members living alone.  That is, the higher the number of members who live alone, the </a:t>
            </a:r>
            <a:r>
              <a:rPr lang="en-US" sz="1200" i="1" kern="1200" dirty="0" smtClean="0">
                <a:solidFill>
                  <a:schemeClr val="tx1"/>
                </a:solidFill>
                <a:latin typeface="Arial" charset="0"/>
                <a:ea typeface="+mn-ea"/>
                <a:cs typeface="+mn-cs"/>
              </a:rPr>
              <a:t>less</a:t>
            </a:r>
            <a:r>
              <a:rPr lang="en-US" sz="1200" kern="1200" dirty="0" smtClean="0">
                <a:solidFill>
                  <a:schemeClr val="tx1"/>
                </a:solidFill>
                <a:latin typeface="Arial" charset="0"/>
                <a:ea typeface="+mn-ea"/>
                <a:cs typeface="+mn-cs"/>
              </a:rPr>
              <a:t> likely an institute is to have new members.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When asked about various ministry settings, most new members indicate a relatively strong preference for ministry with other members of their institute and ministry sponsored by their institute.  Again, these preferences are much stronger among younger new members.  Very few new members, especially in the youngest age cohorts, prefer ministry with a non-Catholic or non-religious organization or even one that is Catholic but not sponsored by their institute.</a:t>
            </a:r>
          </a:p>
          <a:p>
            <a:r>
              <a:rPr lang="en-US" sz="1200" kern="1200" dirty="0" smtClean="0">
                <a:solidFill>
                  <a:schemeClr val="tx1"/>
                </a:solidFill>
                <a:latin typeface="Arial" charset="0"/>
                <a:ea typeface="+mn-ea"/>
                <a:cs typeface="+mn-cs"/>
              </a:rPr>
              <a:t>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Arial" charset="0"/>
                <a:ea typeface="+mn-ea"/>
                <a:cs typeface="+mn-cs"/>
              </a:rPr>
              <a:t>As I have already noted, for some new members, especially those who are younger, the decision to enter their religious institute was influenced by its practices regarding a religious habit.  Interviews with vocation directors also suggest that many who are inquiring into religious life are looking for the possibility of wearing a habit even in those institutes in which few, if any, members regularly do so.</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About two-thirds of the new members we surveyed are in institutes that wear a religious habit.  For a little more than half of those new members (55 percent), the habit is required in all or most circumstances and a quarter (25 percent) indicate that it is optional.  For another 16 percent it is required only at certain times, such as for ministry or prayer.  In the focus group discussions, a few of the participants were either strongly in favor or strongly opposed to requiring habits, while some saw the value of wearing a habit or clerical dress in at least some circumstances.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Among those who report that the habit is optional, 14 percent of men and 15 percent of women saying they wear it in all or most circumstances, and 90 percent of men and 27 percent of women say they wear it as least once in a while.  Among those who report that their institute does </a:t>
            </a:r>
            <a:r>
              <a:rPr lang="en-US" sz="1200" i="1" kern="1200" dirty="0" smtClean="0">
                <a:solidFill>
                  <a:schemeClr val="tx1"/>
                </a:solidFill>
                <a:latin typeface="Arial" charset="0"/>
                <a:ea typeface="+mn-ea"/>
                <a:cs typeface="+mn-cs"/>
              </a:rPr>
              <a:t>not</a:t>
            </a:r>
            <a:r>
              <a:rPr lang="en-US" sz="1200" kern="1200" dirty="0" smtClean="0">
                <a:solidFill>
                  <a:schemeClr val="tx1"/>
                </a:solidFill>
                <a:latin typeface="Arial" charset="0"/>
                <a:ea typeface="+mn-ea"/>
                <a:cs typeface="+mn-cs"/>
              </a:rPr>
              <a:t> have a habit, almost half of the men (48 percent) and almost a quarter of the women (23 percent) say they would wear a habit if they had that option.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In response to questions about what they find most challenging about religious life, new members identified a range of issues and concerns.  Some of these are perennial issues in religious life: the challenges of living in community, overcoming personal weaknesses, faithfully living the vows, and balancing personal, communal, and ministerial responsibilities.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Some of the challenges identified by new members are more unique to this particular time in the history of religious life in the United States: aging and diminishment in their religious institutes; age and experience differences among new members as well as between new and older members in community;  diversity or lack of diversity in their institute; the lack of peers in religious life and in their religious institute; and differences in theology and ecclesiology, often across generational lines.  Some see the polarization within the Church and within religious life itself as one of the greatest challenge.</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majority of respondents participated in a discernment retreat or a Come and See experience before they entered their</a:t>
            </a:r>
            <a:r>
              <a:rPr lang="en-US" baseline="0" dirty="0" smtClean="0"/>
              <a:t> religious institute.  About a third participated in a live in experience with the institute.  Younger new members were more likely than older new members to have participated in Come and See experiences, discernment retreats, and discernment groups.  Older new members were more likely to have participated in a live in experience.</a:t>
            </a:r>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latin typeface="Arial" charset="0"/>
                <a:ea typeface="+mn-ea"/>
                <a:cs typeface="+mn-cs"/>
              </a:rPr>
              <a:t>The findings from the CARA/NRVC Study on Recent Vocations to Religious Life contain some good news and many signs of hope.  At the same time, many of the findings are sobering, especially for some religious institutes.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The good news is that men and women continue to be called to religious life and to respond to that call, although in much smaller numbers than we became accustomed to 40 or 50 years ago.  A sign of hope is that there does seem to be some evidence for a renewed interest in religious life among young people.  For the most part, however, it is concentrated in a relatively small number of religious institutes.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The most successful institutes in terms of attracting and retaining new members at this time are those that follow a more traditional style of religious life in which members live together in community and participate in daily Eucharist, pray the Divine Office, and engage in devotional practices together.  They also wear a religious habit, work together in common </a:t>
            </a:r>
            <a:r>
              <a:rPr lang="en-US" sz="1200" kern="1200" dirty="0" err="1" smtClean="0">
                <a:solidFill>
                  <a:schemeClr val="tx1"/>
                </a:solidFill>
                <a:latin typeface="Arial" charset="0"/>
                <a:ea typeface="+mn-ea"/>
                <a:cs typeface="+mn-cs"/>
              </a:rPr>
              <a:t>apostolates</a:t>
            </a:r>
            <a:r>
              <a:rPr lang="en-US" sz="1200" kern="1200" dirty="0" smtClean="0">
                <a:solidFill>
                  <a:schemeClr val="tx1"/>
                </a:solidFill>
                <a:latin typeface="Arial" charset="0"/>
                <a:ea typeface="+mn-ea"/>
                <a:cs typeface="+mn-cs"/>
              </a:rPr>
              <a:t>, and are explicit about their fidelity to the Church and the teachings of the </a:t>
            </a:r>
            <a:r>
              <a:rPr lang="en-US" sz="1200" kern="1200" dirty="0" err="1" smtClean="0">
                <a:solidFill>
                  <a:schemeClr val="tx1"/>
                </a:solidFill>
                <a:latin typeface="Arial" charset="0"/>
                <a:ea typeface="+mn-ea"/>
                <a:cs typeface="+mn-cs"/>
              </a:rPr>
              <a:t>Magisterium</a:t>
            </a:r>
            <a:r>
              <a:rPr lang="en-US" sz="1200" kern="1200" dirty="0" smtClean="0">
                <a:solidFill>
                  <a:schemeClr val="tx1"/>
                </a:solidFill>
                <a:latin typeface="Arial" charset="0"/>
                <a:ea typeface="+mn-ea"/>
                <a:cs typeface="+mn-cs"/>
              </a:rPr>
              <a:t>.  All of these characteristics and practices are especially attractive to the young people who are entering religious life today.</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Rightly or wrongly, those coming to religious life do not see many of our religious institutes as offering what they feel called to: a strong community life, regular communal prayer, and clear identity in and with the Catholic Church.</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Many young people today, including those who are now in religious life, had little or no exposure to men and women religious when they were growing up and few actually knew a religious sister, brother, or priest.  Although some continue to encounter men and women religious in schools, parishes, and other settings, they generally do not know religious – or even know about religious life – in the way previous generations of Catholics did.</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I am not here to tell you how to interpret or act upon the findings from our study, but I do think men and women religious can do a better job of communicating who they are and what they have to offer to those who may be called to religious life.  I also think parents, families, teachers, bishops, priests, deacons, lay ministers, and everyone in the faith community can all do a better job of informing young people about religious life (and other vocations) and encouraging them to follow wherever God is calling them.  I hope some of the findings from our study will point to ways to help.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smtClean="0">
                <a:solidFill>
                  <a:schemeClr val="tx1"/>
                </a:solidFill>
                <a:latin typeface="Arial" charset="0"/>
                <a:ea typeface="+mn-ea"/>
                <a:cs typeface="+mn-cs"/>
              </a:rPr>
              <a:t>Almost </a:t>
            </a:r>
            <a:r>
              <a:rPr lang="en-US" sz="1200" kern="1200" dirty="0" smtClean="0">
                <a:solidFill>
                  <a:schemeClr val="tx1"/>
                </a:solidFill>
                <a:latin typeface="Arial" charset="0"/>
                <a:ea typeface="+mn-ea"/>
                <a:cs typeface="+mn-cs"/>
              </a:rPr>
              <a:t>two-thirds of the respondents say they found meeting with members and visits to communities “very” helpful when they were discerning their call.  Other activities or programs that were also especially helpful include spiritual direction, meeting with a vocation director, “Come and See” experiences, discernment retreats, and live-in experiences. The age of the respondent is negatively correlated with the helpfulness of most of these activities or resources.  That is, the older the respondent, the </a:t>
            </a:r>
            <a:r>
              <a:rPr lang="en-US" sz="1200" i="1" kern="1200" dirty="0" smtClean="0">
                <a:solidFill>
                  <a:schemeClr val="tx1"/>
                </a:solidFill>
                <a:latin typeface="Arial" charset="0"/>
                <a:ea typeface="+mn-ea"/>
                <a:cs typeface="+mn-cs"/>
              </a:rPr>
              <a:t>less</a:t>
            </a:r>
            <a:r>
              <a:rPr lang="en-US" sz="1200" kern="1200" dirty="0" smtClean="0">
                <a:solidFill>
                  <a:schemeClr val="tx1"/>
                </a:solidFill>
                <a:latin typeface="Arial" charset="0"/>
                <a:ea typeface="+mn-ea"/>
                <a:cs typeface="+mn-cs"/>
              </a:rPr>
              <a:t> likely he or she is to say that these activities or resources were helpful in the discernment process. </a:t>
            </a:r>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kern="1200" dirty="0" smtClean="0">
                <a:solidFill>
                  <a:schemeClr val="tx1"/>
                </a:solidFill>
                <a:latin typeface="Arial" charset="0"/>
                <a:ea typeface="+mn-ea"/>
                <a:cs typeface="+mn-cs"/>
              </a:rPr>
              <a:t>Diocesan vocation programs and various types of media were considerably less helpful to most respondents. Compared to older respondents, Millennial Generation respondents were much more likely to report that websites, especially the websites of religious institutes, were at least “a little” helpful to them in their discernment.</a:t>
            </a:r>
          </a:p>
          <a:p>
            <a:r>
              <a:rPr lang="en-US" sz="1200" kern="1200" dirty="0" smtClean="0">
                <a:solidFill>
                  <a:schemeClr val="tx1"/>
                </a:solidFill>
                <a:latin typeface="Arial" charset="0"/>
                <a:ea typeface="+mn-ea"/>
                <a:cs typeface="+mn-cs"/>
              </a:rPr>
              <a:t> </a:t>
            </a:r>
          </a:p>
          <a:p>
            <a:pPr lvl="0"/>
            <a:r>
              <a:rPr lang="en-US" sz="1200" kern="1200" dirty="0" smtClean="0">
                <a:solidFill>
                  <a:schemeClr val="tx1"/>
                </a:solidFill>
                <a:latin typeface="Arial" charset="0"/>
                <a:ea typeface="+mn-ea"/>
                <a:cs typeface="+mn-cs"/>
              </a:rPr>
              <a:t>Younger respondents are also more likely to say they found print or online promotional materials and CDs, DVDs, or videos at least “a little” helpful.</a:t>
            </a:r>
            <a:endParaRPr lang="en-US" sz="1200" kern="1200" dirty="0">
              <a:solidFill>
                <a:schemeClr val="tx1"/>
              </a:solidFill>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The findings from the study suggest a number of “best practices” for vocation promotion.  These include instilling a “culture of vocations” and involving membership and leadership in concerted vocation promotion efforts; having a full-time vocation director who is supported by a team and resources; using new media, especially websites and other online presence; offering discernment programs and other opportunities for potential candidates to meet members and learn about the institute; and targeting college students and young adults as well as elementary and high school students to expose them to the possibility of religious life and inform them about the institute.</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Although many of the participants in the study expressed concerns about the future of religious life and the future of their religious institutes, most remain hopeful, although sometimes disheartened by the apathy, pessimism, and fatalism they see in some of the members of their institutes.  Most acknowledge that the numbers in religious life may continue to decline and that their religious institutes may be different in the future.   Nonetheless, they believe religious life will persevere and that the Spirit can and will move in that diminishment.  Some already see signs of hope, especially in a younger generation that they believe is bringing a new energy and optimism to religious life.</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normAutofit fontScale="92500" lnSpcReduction="20000"/>
          </a:bodyPr>
          <a:lstStyle/>
          <a:p>
            <a:r>
              <a:rPr lang="en-US" sz="1200" kern="1200" dirty="0" smtClean="0">
                <a:solidFill>
                  <a:schemeClr val="tx1"/>
                </a:solidFill>
                <a:latin typeface="Arial" charset="0"/>
                <a:ea typeface="+mn-ea"/>
                <a:cs typeface="+mn-cs"/>
              </a:rPr>
              <a:t>The study was designed to identify and understand the characteristics, attitudes, and experiences of the men and women who are coming to religious life today as well as the characteristics and practices of the religious institutes that are successfully attracting new candidates and retaining new members.</a:t>
            </a:r>
          </a:p>
          <a:p>
            <a:r>
              <a:rPr lang="en-US" sz="1200" kern="1200" dirty="0" smtClean="0">
                <a:solidFill>
                  <a:schemeClr val="tx1"/>
                </a:solidFill>
                <a:latin typeface="Arial" charset="0"/>
                <a:ea typeface="+mn-ea"/>
                <a:cs typeface="+mn-cs"/>
              </a:rPr>
              <a:t>The study is based on four major research components:</a:t>
            </a:r>
          </a:p>
          <a:p>
            <a:r>
              <a:rPr lang="en-US" sz="1200" kern="1200" dirty="0" smtClean="0">
                <a:solidFill>
                  <a:schemeClr val="tx1"/>
                </a:solidFill>
                <a:latin typeface="Arial" charset="0"/>
                <a:ea typeface="+mn-ea"/>
                <a:cs typeface="+mn-cs"/>
              </a:rPr>
              <a:t>     The first phase of the research was a single informant survey of religious institutes that was sent to major superiors using lists provided by CMSM, LCWR, CMSWR, as well as lists compiled by CARA of those that do not belong to any of the leadership conferences, primarily communities of contemplative nuns and some of the new religious communities.  The survey was designed to gather statistics about membership, including the numbers in initial formation or incorporation; basic information about vocation promotion and formation; and basic data about the institute’s ministry, community life, community prayer, and practice regarding the wearing of a religious habit. </a:t>
            </a:r>
            <a:r>
              <a:rPr lang="en-US" dirty="0" smtClean="0"/>
              <a:t>976 institutes</a:t>
            </a:r>
            <a:r>
              <a:rPr lang="en-US" baseline="0" dirty="0" smtClean="0"/>
              <a:t> identified and surveyed; 591 responded (60 percent).  However, some mergers, some closures, some were not appropriate for the survey (houses with no formation in the United States).  </a:t>
            </a:r>
            <a:r>
              <a:rPr lang="en-US" sz="1200" kern="1200" dirty="0" smtClean="0">
                <a:solidFill>
                  <a:schemeClr val="tx1"/>
                </a:solidFill>
                <a:latin typeface="Arial" charset="0"/>
                <a:ea typeface="+mn-ea"/>
                <a:cs typeface="+mn-cs"/>
              </a:rPr>
              <a:t>In addition, respondents were asked to provide the names and contact information for those in initial formation as well as those who had professed final vows since 1993.  This list served as the mailing list for the survey of new members. </a:t>
            </a:r>
            <a:r>
              <a:rPr lang="en-US" baseline="0" dirty="0" smtClean="0"/>
              <a:t>2,630 men and women in initial formation and nearly 4,000 who had entered since 1993</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    The second phase of the research was a survey of those new members. The survey </a:t>
            </a:r>
            <a:r>
              <a:rPr lang="en-CA" sz="1200" kern="1200" dirty="0" smtClean="0">
                <a:solidFill>
                  <a:schemeClr val="tx1"/>
                </a:solidFill>
                <a:latin typeface="Arial" charset="0"/>
                <a:ea typeface="+mn-ea"/>
                <a:cs typeface="+mn-cs"/>
              </a:rPr>
              <a:t>was designed to identify what </a:t>
            </a:r>
            <a:r>
              <a:rPr lang="en-US" sz="1200" kern="1200" dirty="0" smtClean="0">
                <a:solidFill>
                  <a:schemeClr val="tx1"/>
                </a:solidFill>
                <a:latin typeface="Arial" charset="0"/>
                <a:ea typeface="+mn-ea"/>
                <a:cs typeface="+mn-cs"/>
              </a:rPr>
              <a:t>attracted these candidates and new members to religious life and to their particular religious institute; what they found helpful in their discernment process; what their attitudes and preferences are regarding community life, prayer, ministry, and the wearing of a religious habit; and what sustains and challenges them in religious life.  The survey also asked about their background characteristics as well as their experience before entering religious life.  In addition, the survey included a question asking the respondent if he or she would be willing to participate in a focus group.</a:t>
            </a:r>
            <a:r>
              <a:rPr lang="en-US" baseline="0" dirty="0" smtClean="0"/>
              <a:t>  </a:t>
            </a:r>
            <a:endParaRPr lang="en-US" dirty="0" smtClean="0"/>
          </a:p>
        </p:txBody>
      </p:sp>
      <p:sp>
        <p:nvSpPr>
          <p:cNvPr id="20484" name="Slide Number Placeholder 3"/>
          <p:cNvSpPr>
            <a:spLocks noGrp="1"/>
          </p:cNvSpPr>
          <p:nvPr>
            <p:ph type="sldNum" sz="quarter" idx="5"/>
          </p:nvPr>
        </p:nvSpPr>
        <p:spPr>
          <a:noFill/>
        </p:spPr>
        <p:txBody>
          <a:bodyPr/>
          <a:lstStyle/>
          <a:p>
            <a:fld id="{C15E5259-7134-4D59-A7B9-84DBF8361DD6}"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pPr lvl="0"/>
            <a:r>
              <a:rPr lang="en-US" sz="1200" kern="1200" dirty="0" smtClean="0">
                <a:solidFill>
                  <a:schemeClr val="tx1"/>
                </a:solidFill>
                <a:latin typeface="Arial" charset="0"/>
                <a:ea typeface="+mn-ea"/>
                <a:cs typeface="+mn-cs"/>
              </a:rPr>
              <a:t>The third phase included focus groups with new members to explore issues similar to those examined in the survey.  Specifically, they were designed to gather insights from newer members about what attracts, sustains, and challenges them in religious life.  The discussions were also directed toward understanding the attitudes and experiences of new members and especially toward identifying “best practices” for vocation and formation ministry that would assist men and women in discerning and responding to a call to religious life.</a:t>
            </a:r>
          </a:p>
          <a:p>
            <a:r>
              <a:rPr lang="en-US" sz="1200" kern="1200" dirty="0" smtClean="0">
                <a:solidFill>
                  <a:schemeClr val="tx1"/>
                </a:solidFill>
                <a:latin typeface="Arial" charset="0"/>
                <a:ea typeface="+mn-ea"/>
                <a:cs typeface="+mn-cs"/>
              </a:rPr>
              <a:t> </a:t>
            </a:r>
          </a:p>
          <a:p>
            <a:pPr lvl="0"/>
            <a:r>
              <a:rPr lang="en-US" sz="1200" kern="1200" dirty="0" smtClean="0">
                <a:solidFill>
                  <a:schemeClr val="tx1"/>
                </a:solidFill>
                <a:latin typeface="Arial" charset="0"/>
                <a:ea typeface="+mn-ea"/>
                <a:cs typeface="+mn-cs"/>
              </a:rPr>
              <a:t>The final phase of the research was an examination of selected institutes that have experienced some success in attracting and retaining new members in recent years.  At a minimum, this examination included an interview with the vocation director and a review of vocation promotion materials and practices.  In most cases, the examination also included interviews with the novice director and/or other formation directors.  In a few cases, it included interviews with leadership and interviews or focus groups with new members.  These institutes did not necessarily have the highest numbers of new members, but were selected to represent different types of institutes and to help identity best practices in vocation promotion and retention.</a:t>
            </a:r>
          </a:p>
          <a:p>
            <a:pPr eaLnBrk="1" hangingPunct="1"/>
            <a:endParaRPr lang="en-US" dirty="0" smtClean="0"/>
          </a:p>
        </p:txBody>
      </p:sp>
      <p:sp>
        <p:nvSpPr>
          <p:cNvPr id="20484" name="Slide Number Placeholder 3"/>
          <p:cNvSpPr>
            <a:spLocks noGrp="1"/>
          </p:cNvSpPr>
          <p:nvPr>
            <p:ph type="sldNum" sz="quarter" idx="5"/>
          </p:nvPr>
        </p:nvSpPr>
        <p:spPr>
          <a:noFill/>
        </p:spPr>
        <p:txBody>
          <a:bodyPr/>
          <a:lstStyle/>
          <a:p>
            <a:fld id="{C15E5259-7134-4D59-A7B9-84DBF8361DD6}"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kern="1200" dirty="0" smtClean="0">
                <a:solidFill>
                  <a:schemeClr val="tx1"/>
                </a:solidFill>
                <a:latin typeface="Arial" charset="0"/>
                <a:ea typeface="+mn-ea"/>
                <a:cs typeface="+mn-cs"/>
              </a:rPr>
              <a:t>Although most religious institutes in the United States are experiencing aging membership, diminishing numbers, and few, if any, new vocations, some continue to attract new members and a few are experiencing significant growth.</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At last count, there were approximately 75,000 men and women religious in the United States (USCCB): about 13,000 religious priests, 4,500 religious brothers, and 57,000 religious sisters and nuns.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That’s down from over 215,000 in the mid-1960s when the numbers of men and women religious reached their peak at about 23,000 religious priests, 12,500 religious brothers, and 180,000 religious sisters and nuns.  That represents a decline of about 65 percent.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Although the numbers today are considerably lower than they once were, it is important to recognize that the large numbers in the 1960s were the exception, not the rule historically.  Contrary to what many people seem to think, it is not true that the high numbers of the late 1960s were the norm and the drop off after 1970 was exceptional.  What was exceptional, instead, was the large numbers entering religious life from the mid 1940s through the mid 1960s.  The phenomenon to be explained sociologically is what was happening in Catholic culture and in U.S. society to attract such high number during those couple of decades.  Those high numbers peaked in 1965 for women religious and in 1966 for religious priests and brothers and then dropped off rather rapidly in the wake of the Second Vatican Council, as many who entered in those peak years left.  The trend since the late 1970s has been one of steady decline as members already in religious life aged and died and as far fewer new members entered religious life.</a:t>
            </a:r>
            <a:endParaRPr lang="en-US" sz="1200" kern="1200" dirty="0">
              <a:solidFill>
                <a:schemeClr val="tx1"/>
              </a:solidFill>
              <a:latin typeface="Arial" charset="0"/>
              <a:ea typeface="+mn-ea"/>
              <a:cs typeface="+mn-cs"/>
            </a:endParaRPr>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At the same time that the numbers are diminishing, religious are also aging populations.   Three in four finally professed men (75 percent) and more than nine in ten finally professed women (91 percent) are age 60 and over in 2009.  There are now more women religious over the age of 90 than under the age of 60.  Among both men and women, a majority of those under the age of 60 are in their 50s.  There are very few religious in their 40s and even fewer in their 20s and 30s.  While this presents some challenges for new members, especially those who are younger, it has not deterred those who entered from doing so.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Arial" charset="0"/>
                <a:ea typeface="+mn-ea"/>
                <a:cs typeface="+mn-cs"/>
              </a:rPr>
              <a:t>The average age of final/perpetually professed women religious in responding religious institutes was 71; for men it was 65.</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Arial" charset="0"/>
                <a:ea typeface="+mn-ea"/>
                <a:cs typeface="+mn-cs"/>
              </a:rPr>
              <a:t>The study identified at least 2,630 men and women in initial formation or incorporation (and nearly 4,000 who are either in initial formation or who had professed final vows within the previous 15 years).  The actual number of new members is likely even higher given that some religious institutes did not respond to the survey and/or did not provide information about members who had professed final vows since 1993.</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Three-fourths of institutes of men (78 percent) and two-thirds of institutes of women (66 percent) have at least one person currently in initial formation (candidate or postulant, novice, or temporary professed).  However, most institutes that have someone in initial formation have no more than a few.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The survey of new members resulted in more than 1,500 usable responses, for a response rate greater than 40 percent.  The survey was designed to identify</a:t>
            </a:r>
            <a:r>
              <a:rPr lang="en-CA" sz="1200" kern="1200" dirty="0" smtClean="0">
                <a:solidFill>
                  <a:schemeClr val="tx1"/>
                </a:solidFill>
                <a:latin typeface="Arial" charset="0"/>
                <a:ea typeface="+mn-ea"/>
                <a:cs typeface="+mn-cs"/>
              </a:rPr>
              <a:t> what </a:t>
            </a:r>
            <a:r>
              <a:rPr lang="en-US" sz="1200" kern="1200" dirty="0" smtClean="0">
                <a:solidFill>
                  <a:schemeClr val="tx1"/>
                </a:solidFill>
                <a:latin typeface="Arial" charset="0"/>
                <a:ea typeface="+mn-ea"/>
                <a:cs typeface="+mn-cs"/>
              </a:rPr>
              <a:t>attracted these candidates and new members to religious life and to their particular religious institute or society; what they found helpful in their discernment process; what their attitudes and preferences are regarding community life, prayer, ministry, and the wearing of a religious habit; and what sustains and challenges them in religious life.  The survey also asked about their background characteristics as well as their experience before entering religious life.  In addition, the survey included a question asking the respondent if he or she would be willing to participate in a focus group.</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Compared to men and women religious in the last century, those coming to religious life today are much more diverse in terms of their age, racial and ethnic background, and life experience.  Many come with considerable education as well as ministry and work experience.  The diversity among new members presents a number of challenges for formation as well as for life and ministry in many religious institutes.</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Compared to their predecessors, those coming to religious life today are older (average age of respondents was 40 for men and 44 for women), more likely to come from Hispanic/Latino(a) (21 percent) , Asian or Pacific Islander (14 percent), and, to a lesser extent, African or African American (6 percent) backgrounds, much more likely to have at least a bachelor’s degree (70 percent), to have work experience (89 percent, 82 percent full-time), and to have experience in ministry (72 percent, 31 percent full-time).</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Before I go on, I would like to say a little about the generational differences. </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dirty="0" smtClean="0">
                <a:solidFill>
                  <a:schemeClr val="tx1"/>
                </a:solidFill>
                <a:latin typeface="Arial" charset="0"/>
                <a:ea typeface="+mn-ea"/>
                <a:cs typeface="+mn-cs"/>
              </a:rPr>
              <a:t>Most of you, I’m sure, are familiar the categorization of Catholics into the Pre-Vatican II, Vatican II, and Post-Vatican II Generations.  I always hasten to add that these are based on year of birth not on theology or ecclesiology.  I don’t have time to go into a description of each of these generations, but I do want to say a little about the youngest generation, the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The Millennial Generation includes those born in 1982 or later, so the leading edge of this generation is just beginning to reach their late-20s.  Members of this generation tend to be community- and service-oriented as well as interested in spirituality and questions of faith.  They also tend be optimistic in their outlook, tolerant of differences among people, and positive in their attitudes toward authority.  This generation has come of age under the papacies of John Paul II and Benedict XVI. </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On the whole,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 are far less likely to be steeped in the Catholic culture of earlier generations of Catholics and they are less attached to the Church and knowledgeable about their faith.  However, those who are active in the Church – and many are not – tend to be very positive in their attitudes about the Church and more traditional in their religious beliefs and practices.  However, they are turned off by words like “traditional” and “progressive” and talk about divisions between liberals and conservatives and about what Vatican II did or did not accomplish.  To borrow from a phrase from President Obama, I think for them it is not a red Church or a blue Church, it’s the Catholic Church.</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What the research has been suggesting about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 is largely what we found in this study.  While the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 are still a relatively small segment of those in religious life, they are our future and I think we need to pay attention to them.  I also think we need to be aware that the dominant age groups in religious life are those in the 60s, 70s, and early 80s who may think about things, especially regarding the Church, very differently.</a:t>
            </a:r>
          </a:p>
          <a:p>
            <a:r>
              <a:rPr lang="en-US" sz="1200" kern="1200" dirty="0" smtClean="0">
                <a:solidFill>
                  <a:schemeClr val="tx1"/>
                </a:solidFill>
                <a:latin typeface="Arial" charset="0"/>
                <a:ea typeface="+mn-ea"/>
                <a:cs typeface="+mn-cs"/>
              </a:rPr>
              <a:t> </a:t>
            </a:r>
          </a:p>
          <a:p>
            <a:r>
              <a:rPr lang="en-US" sz="1200" kern="1200" dirty="0" smtClean="0">
                <a:solidFill>
                  <a:schemeClr val="tx1"/>
                </a:solidFill>
                <a:latin typeface="Arial" charset="0"/>
                <a:ea typeface="+mn-ea"/>
                <a:cs typeface="+mn-cs"/>
              </a:rPr>
              <a:t>The Post-Vatican II Generation, those born between 1961 and 1981, so between the ages of 28 to 48 in 2009, tend to fall someplace between the Vatican II Generation and the Millennial Generation in their attitudes.  Members of this generation, sometimes called Generation X, are very similar to the </a:t>
            </a:r>
            <a:r>
              <a:rPr lang="en-US" sz="1200" kern="1200" dirty="0" err="1" smtClean="0">
                <a:solidFill>
                  <a:schemeClr val="tx1"/>
                </a:solidFill>
                <a:latin typeface="Arial" charset="0"/>
                <a:ea typeface="+mn-ea"/>
                <a:cs typeface="+mn-cs"/>
              </a:rPr>
              <a:t>Millennials</a:t>
            </a:r>
            <a:r>
              <a:rPr lang="en-US" sz="1200" kern="1200" dirty="0" smtClean="0">
                <a:solidFill>
                  <a:schemeClr val="tx1"/>
                </a:solidFill>
                <a:latin typeface="Arial" charset="0"/>
                <a:ea typeface="+mn-ea"/>
                <a:cs typeface="+mn-cs"/>
              </a:rPr>
              <a:t> in their desires for community life and in their distaste for the polarization they see in the Church and in religious life.</a:t>
            </a:r>
          </a:p>
          <a:p>
            <a:endParaRPr lang="en-US" dirty="0"/>
          </a:p>
        </p:txBody>
      </p:sp>
      <p:sp>
        <p:nvSpPr>
          <p:cNvPr id="4" name="Slide Number Placeholder 3"/>
          <p:cNvSpPr>
            <a:spLocks noGrp="1"/>
          </p:cNvSpPr>
          <p:nvPr>
            <p:ph type="sldNum" sz="quarter" idx="10"/>
          </p:nvPr>
        </p:nvSpPr>
        <p:spPr/>
        <p:txBody>
          <a:bodyPr/>
          <a:lstStyle/>
          <a:p>
            <a:pPr>
              <a:defRPr/>
            </a:pPr>
            <a:fld id="{36C40E13-A56C-4FA3-A5C3-2AE9C08304C8}"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62E485-5A6E-4261-AB1F-4190E147F07D}"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568563C-CF26-40B5-A1F6-E2739EF8BE3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2E6006-0BE7-4B7F-9216-615910FBB71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smtClean="0"/>
              <a:t>Click icon to add table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46BA45-EBC2-49D0-8130-6BC1C82C29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B5B603E-6863-4F82-8631-5996783684E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BEF429-DB15-4C81-A27F-01A4C6A6156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0195979-CFC0-45BE-B0B7-CADE195AA76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58CC572-23CB-4CA4-AE23-96D7582C8A2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77B85DF-7005-40C7-B486-B5B6CB9E98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C3ED30E-1115-44AF-92BC-A71293160BE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724179-F04C-4B98-B1AA-58B88D85736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7EDDDC2-16BF-4BFA-960A-E0F2751FDA8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2671B74-152D-4C0D-A65E-C7FE42C79E16}" type="slidenum">
              <a:rPr lang="en-US"/>
              <a:pPr>
                <a:defRPr/>
              </a:pPr>
              <a:t>‹#›</a:t>
            </a:fld>
            <a:endParaRPr lang="en-US"/>
          </a:p>
        </p:txBody>
      </p:sp>
      <p:pic>
        <p:nvPicPr>
          <p:cNvPr id="2055" name="Picture 8" descr="carappback2"/>
          <p:cNvPicPr>
            <a:picLocks noChangeAspect="1" noChangeArrowheads="1"/>
          </p:cNvPicPr>
          <p:nvPr/>
        </p:nvPicPr>
        <p:blipFill>
          <a:blip r:embed="rId14" cstate="print"/>
          <a:srcRect/>
          <a:stretch>
            <a:fillRect/>
          </a:stretch>
        </p:blipFill>
        <p:spPr bwMode="auto">
          <a:xfrm>
            <a:off x="285750" y="95250"/>
            <a:ext cx="8572500" cy="6667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09600" y="1143000"/>
            <a:ext cx="7772400" cy="1470025"/>
          </a:xfrm>
        </p:spPr>
        <p:txBody>
          <a:bodyPr/>
          <a:lstStyle/>
          <a:p>
            <a:r>
              <a:rPr lang="en-US" sz="3200" b="1" dirty="0" smtClean="0"/>
              <a:t>Report on the Findings from the NRVC/CARA Study on Recent Vocations to Religious Life</a:t>
            </a:r>
          </a:p>
        </p:txBody>
      </p:sp>
      <p:sp>
        <p:nvSpPr>
          <p:cNvPr id="4099" name="Subtitle 2"/>
          <p:cNvSpPr>
            <a:spLocks noGrp="1"/>
          </p:cNvSpPr>
          <p:nvPr>
            <p:ph type="subTitle" idx="1"/>
          </p:nvPr>
        </p:nvSpPr>
        <p:spPr>
          <a:xfrm>
            <a:off x="1524000" y="3886200"/>
            <a:ext cx="6400800" cy="1752600"/>
          </a:xfrm>
        </p:spPr>
        <p:txBody>
          <a:bodyPr/>
          <a:lstStyle/>
          <a:p>
            <a:pPr algn="r"/>
            <a:r>
              <a:rPr lang="en-US" sz="2000" dirty="0" smtClean="0"/>
              <a:t>Mary L. Gautier, Ph.D.</a:t>
            </a:r>
          </a:p>
          <a:p>
            <a:pPr algn="r"/>
            <a:r>
              <a:rPr lang="en-US" sz="2000" dirty="0" smtClean="0"/>
              <a:t>Center for Applied Research in the Apostolate (CARA)</a:t>
            </a:r>
          </a:p>
          <a:p>
            <a:pPr algn="r"/>
            <a:r>
              <a:rPr lang="en-US" sz="2000" dirty="0" smtClean="0"/>
              <a:t>Georgetown University</a:t>
            </a:r>
          </a:p>
          <a:p>
            <a:pPr algn="r"/>
            <a:r>
              <a:rPr lang="en-US" sz="2000" dirty="0" smtClean="0"/>
              <a:t>Washington, DC</a:t>
            </a:r>
          </a:p>
        </p:txBody>
      </p:sp>
      <p:sp>
        <p:nvSpPr>
          <p:cNvPr id="4" name="TextBox 3"/>
          <p:cNvSpPr txBox="1"/>
          <p:nvPr/>
        </p:nvSpPr>
        <p:spPr>
          <a:xfrm>
            <a:off x="1905000" y="2743200"/>
            <a:ext cx="5486400" cy="923330"/>
          </a:xfrm>
          <a:prstGeom prst="rect">
            <a:avLst/>
          </a:prstGeom>
          <a:noFill/>
        </p:spPr>
        <p:txBody>
          <a:bodyPr>
            <a:spAutoFit/>
          </a:bodyPr>
          <a:lstStyle/>
          <a:p>
            <a:pPr algn="ctr">
              <a:defRPr/>
            </a:pPr>
            <a:r>
              <a:rPr lang="en-US" cap="small" dirty="0" smtClean="0"/>
              <a:t>Moving Forward in Hope Project</a:t>
            </a:r>
          </a:p>
          <a:p>
            <a:pPr algn="ctr">
              <a:defRPr/>
            </a:pPr>
            <a:r>
              <a:rPr lang="en-US" cap="small" dirty="0" smtClean="0"/>
              <a:t>Chicago, IL</a:t>
            </a:r>
            <a:endParaRPr lang="en-US" cap="small" dirty="0"/>
          </a:p>
          <a:p>
            <a:pPr algn="ctr">
              <a:defRPr/>
            </a:pPr>
            <a:r>
              <a:rPr lang="en-US" cap="small" dirty="0" smtClean="0"/>
              <a:t>September 16-19, 2010</a:t>
            </a:r>
            <a:endParaRPr lang="en-US" cap="small"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Attraction to Religious Life</a:t>
            </a:r>
            <a:endParaRPr lang="en-US" dirty="0"/>
          </a:p>
        </p:txBody>
      </p:sp>
      <p:graphicFrame>
        <p:nvGraphicFramePr>
          <p:cNvPr id="4" name="Content Placeholder 3"/>
          <p:cNvGraphicFramePr>
            <a:graphicFrameLocks noGrp="1"/>
          </p:cNvGraphicFramePr>
          <p:nvPr>
            <p:ph idx="1"/>
          </p:nvPr>
        </p:nvGraphicFramePr>
        <p:xfrm>
          <a:off x="381000" y="2057400"/>
          <a:ext cx="8229600" cy="2402840"/>
        </p:xfrm>
        <a:graphic>
          <a:graphicData uri="http://schemas.openxmlformats.org/drawingml/2006/table">
            <a:tbl>
              <a:tblPr firstRow="1" bandRow="1">
                <a:tableStyleId>{5C22544A-7EE6-4342-B048-85BDC9FD1C3A}</a:tableStyleId>
              </a:tblPr>
              <a:tblGrid>
                <a:gridCol w="4572000"/>
                <a:gridCol w="1981200"/>
                <a:gridCol w="1676400"/>
              </a:tblGrid>
              <a:tr h="370840">
                <a:tc>
                  <a:txBody>
                    <a:bodyPr/>
                    <a:lstStyle/>
                    <a:p>
                      <a:pPr marL="0" marR="0">
                        <a:spcBef>
                          <a:spcPts val="0"/>
                        </a:spcBef>
                        <a:spcAft>
                          <a:spcPts val="0"/>
                        </a:spcAft>
                      </a:pP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dirty="0">
                          <a:latin typeface="Times New Roman"/>
                          <a:ea typeface="Times New Roman"/>
                          <a:cs typeface="Times New Roman"/>
                        </a:rPr>
                        <a:t>“Somewhat” or “Very </a:t>
                      </a:r>
                      <a:r>
                        <a:rPr lang="en-US" sz="1800" b="1" dirty="0" smtClean="0">
                          <a:latin typeface="Times New Roman"/>
                          <a:ea typeface="Times New Roman"/>
                          <a:cs typeface="Times New Roman"/>
                        </a:rPr>
                        <a:t>Much”</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“Very Much” Only</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latin typeface="Times New Roman"/>
                          <a:ea typeface="Times New Roman"/>
                          <a:cs typeface="Times New Roman"/>
                        </a:rPr>
                        <a:t>A desire for prayer and spiritual growth</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   96%</a:t>
                      </a:r>
                    </a:p>
                  </a:txBody>
                  <a:tcPr marL="19050" marR="19050" marT="0" marB="0"/>
                </a:tc>
                <a:tc>
                  <a:txBody>
                    <a:bodyPr/>
                    <a:lstStyle/>
                    <a:p>
                      <a:pPr marL="0" marR="0" algn="ctr">
                        <a:spcBef>
                          <a:spcPts val="0"/>
                        </a:spcBef>
                        <a:spcAft>
                          <a:spcPts val="0"/>
                        </a:spcAft>
                      </a:pPr>
                      <a:r>
                        <a:rPr lang="en-US" sz="1800">
                          <a:latin typeface="Times New Roman"/>
                          <a:ea typeface="Times New Roman"/>
                          <a:cs typeface="Times New Roman"/>
                        </a:rPr>
                        <a:t>   73%</a:t>
                      </a:r>
                    </a:p>
                  </a:txBody>
                  <a:tcPr marL="19050" marR="19050" marT="0" marB="0"/>
                </a:tc>
              </a:tr>
              <a:tr h="370840">
                <a:tc>
                  <a:txBody>
                    <a:bodyPr/>
                    <a:lstStyle/>
                    <a:p>
                      <a:pPr marL="0" marR="0">
                        <a:spcBef>
                          <a:spcPts val="0"/>
                        </a:spcBef>
                        <a:spcAft>
                          <a:spcPts val="0"/>
                        </a:spcAft>
                      </a:pPr>
                      <a:r>
                        <a:rPr lang="en-US" sz="1800" dirty="0">
                          <a:latin typeface="Times New Roman"/>
                          <a:ea typeface="Times New Roman"/>
                          <a:cs typeface="Times New Roman"/>
                        </a:rPr>
                        <a:t>A sense of call to religious life</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95</a:t>
                      </a:r>
                    </a:p>
                  </a:txBody>
                  <a:tcPr marL="19050" marR="19050" marT="0" marB="0"/>
                </a:tc>
                <a:tc>
                  <a:txBody>
                    <a:bodyPr/>
                    <a:lstStyle/>
                    <a:p>
                      <a:pPr marL="0" marR="0" algn="ctr">
                        <a:spcBef>
                          <a:spcPts val="0"/>
                        </a:spcBef>
                        <a:spcAft>
                          <a:spcPts val="0"/>
                        </a:spcAft>
                      </a:pPr>
                      <a:r>
                        <a:rPr lang="en-US" sz="1800">
                          <a:latin typeface="Times New Roman"/>
                          <a:ea typeface="Times New Roman"/>
                          <a:cs typeface="Times New Roman"/>
                        </a:rPr>
                        <a:t>78</a:t>
                      </a:r>
                    </a:p>
                  </a:txBody>
                  <a:tcPr marL="19050" marR="19050" marT="0" marB="0"/>
                </a:tc>
              </a:tr>
              <a:tr h="370840">
                <a:tc>
                  <a:txBody>
                    <a:bodyPr/>
                    <a:lstStyle/>
                    <a:p>
                      <a:pPr marL="0" marR="0">
                        <a:spcBef>
                          <a:spcPts val="0"/>
                        </a:spcBef>
                        <a:spcAft>
                          <a:spcPts val="0"/>
                        </a:spcAft>
                      </a:pPr>
                      <a:r>
                        <a:rPr lang="en-US" sz="1800" dirty="0">
                          <a:latin typeface="Times New Roman"/>
                          <a:ea typeface="Times New Roman"/>
                          <a:cs typeface="Times New Roman"/>
                        </a:rPr>
                        <a:t>A desire to be of service</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93</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67</a:t>
                      </a:r>
                    </a:p>
                  </a:txBody>
                  <a:tcPr marL="19050" marR="19050" marT="0" marB="0"/>
                </a:tc>
              </a:tr>
              <a:tr h="370840">
                <a:tc>
                  <a:txBody>
                    <a:bodyPr/>
                    <a:lstStyle/>
                    <a:p>
                      <a:pPr marL="0" marR="0">
                        <a:spcBef>
                          <a:spcPts val="0"/>
                        </a:spcBef>
                        <a:spcAft>
                          <a:spcPts val="0"/>
                        </a:spcAft>
                      </a:pPr>
                      <a:r>
                        <a:rPr lang="en-US" sz="1800">
                          <a:latin typeface="Times New Roman"/>
                          <a:ea typeface="Times New Roman"/>
                          <a:cs typeface="Times New Roman"/>
                        </a:rPr>
                        <a:t>A desire to be part of a community</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89</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60</a:t>
                      </a:r>
                    </a:p>
                  </a:txBody>
                  <a:tcPr marL="19050" marR="19050" marT="0" marB="0"/>
                </a:tc>
              </a:tr>
              <a:tr h="370840">
                <a:tc>
                  <a:txBody>
                    <a:bodyPr/>
                    <a:lstStyle/>
                    <a:p>
                      <a:pPr marL="0" marR="0">
                        <a:spcBef>
                          <a:spcPts val="0"/>
                        </a:spcBef>
                        <a:spcAft>
                          <a:spcPts val="0"/>
                        </a:spcAft>
                      </a:pPr>
                      <a:r>
                        <a:rPr lang="en-US" sz="1800">
                          <a:latin typeface="Times New Roman"/>
                          <a:ea typeface="Times New Roman"/>
                          <a:cs typeface="Times New Roman"/>
                        </a:rPr>
                        <a:t>A desire to be more committed to the Church</a:t>
                      </a:r>
                    </a:p>
                  </a:txBody>
                  <a:tcPr marL="19050" marR="19050" marT="0" marB="0"/>
                </a:tc>
                <a:tc>
                  <a:txBody>
                    <a:bodyPr/>
                    <a:lstStyle/>
                    <a:p>
                      <a:pPr marL="0" marR="0" algn="ctr">
                        <a:spcBef>
                          <a:spcPts val="0"/>
                        </a:spcBef>
                        <a:spcAft>
                          <a:spcPts val="0"/>
                        </a:spcAft>
                      </a:pPr>
                      <a:r>
                        <a:rPr lang="en-US" sz="1800">
                          <a:latin typeface="Times New Roman"/>
                          <a:ea typeface="Times New Roman"/>
                          <a:cs typeface="Times New Roman"/>
                        </a:rPr>
                        <a:t>74</a:t>
                      </a:r>
                    </a:p>
                  </a:txBody>
                  <a:tcPr marL="19050" marR="19050" marT="0" marB="0"/>
                </a:tc>
                <a:tc>
                  <a:txBody>
                    <a:bodyPr/>
                    <a:lstStyle/>
                    <a:p>
                      <a:pPr marL="0" marR="0" algn="ctr">
                        <a:spcBef>
                          <a:spcPts val="0"/>
                        </a:spcBef>
                        <a:spcAft>
                          <a:spcPts val="0"/>
                        </a:spcAft>
                      </a:pPr>
                      <a:r>
                        <a:rPr lang="en-US" sz="1800" dirty="0">
                          <a:latin typeface="Times New Roman"/>
                          <a:ea typeface="Times New Roman"/>
                          <a:cs typeface="Times New Roman"/>
                        </a:rPr>
                        <a:t>44</a:t>
                      </a:r>
                    </a:p>
                  </a:txBody>
                  <a:tcPr marL="19050" marR="1905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Attraction to Their Institute</a:t>
            </a:r>
            <a:endParaRPr lang="en-US" dirty="0"/>
          </a:p>
        </p:txBody>
      </p:sp>
      <p:graphicFrame>
        <p:nvGraphicFramePr>
          <p:cNvPr id="4" name="Content Placeholder 3"/>
          <p:cNvGraphicFramePr>
            <a:graphicFrameLocks noGrp="1"/>
          </p:cNvGraphicFramePr>
          <p:nvPr>
            <p:ph idx="1"/>
          </p:nvPr>
        </p:nvGraphicFramePr>
        <p:xfrm>
          <a:off x="457200" y="1371600"/>
          <a:ext cx="8229600" cy="4257040"/>
        </p:xfrm>
        <a:graphic>
          <a:graphicData uri="http://schemas.openxmlformats.org/drawingml/2006/table">
            <a:tbl>
              <a:tblPr firstRow="1" bandRow="1">
                <a:tableStyleId>{5C22544A-7EE6-4342-B048-85BDC9FD1C3A}</a:tableStyleId>
              </a:tblPr>
              <a:tblGrid>
                <a:gridCol w="4724400"/>
                <a:gridCol w="1676400"/>
                <a:gridCol w="1828800"/>
              </a:tblGrid>
              <a:tr h="370840">
                <a:tc>
                  <a:txBody>
                    <a:bodyPr/>
                    <a:lstStyle/>
                    <a:p>
                      <a:pPr marL="0" marR="0" algn="r">
                        <a:spcBef>
                          <a:spcPts val="0"/>
                        </a:spcBef>
                        <a:spcAft>
                          <a:spcPts val="0"/>
                        </a:spcAft>
                      </a:pPr>
                      <a:endParaRPr lang="en-US" sz="1800" dirty="0">
                        <a:solidFill>
                          <a:srgbClr val="000000"/>
                        </a:solidFill>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dirty="0">
                          <a:latin typeface="Times New Roman"/>
                          <a:ea typeface="Times New Roman"/>
                          <a:cs typeface="Times New Roman"/>
                        </a:rPr>
                        <a:t>“Somewhat” or “Very </a:t>
                      </a:r>
                      <a:r>
                        <a:rPr lang="en-US" sz="1800" b="1" dirty="0" smtClean="0">
                          <a:latin typeface="Times New Roman"/>
                          <a:ea typeface="Times New Roman"/>
                          <a:cs typeface="Times New Roman"/>
                        </a:rPr>
                        <a:t>Much”</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“Very Much” Only</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spirituality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91%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66%</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community life of the institute </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90</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60</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example of members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89</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85</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prayer life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89</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59</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mission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88</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60</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Welcome and encouragement by members</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85</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57</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The ministries of the institute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84</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51</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The institute’s fidelity to the Church</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70</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47</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The life and works of your founder/ess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70</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42</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A personal invitation by a member</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59</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35</a:t>
                      </a:r>
                      <a:endParaRPr lang="en-US" sz="1800" dirty="0">
                        <a:latin typeface="Times New Roman"/>
                        <a:ea typeface="Times New Roman"/>
                        <a:cs typeface="Times New Roman"/>
                      </a:endParaRPr>
                    </a:p>
                  </a:txBody>
                  <a:tcPr marL="19050" marR="19050" marT="0" marB="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Influences on Decision to Enter the Particular Religious Institute</a:t>
            </a:r>
            <a:endParaRPr lang="en-US" dirty="0"/>
          </a:p>
        </p:txBody>
      </p:sp>
      <p:graphicFrame>
        <p:nvGraphicFramePr>
          <p:cNvPr id="4" name="Content Placeholder 3"/>
          <p:cNvGraphicFramePr>
            <a:graphicFrameLocks noGrp="1"/>
          </p:cNvGraphicFramePr>
          <p:nvPr>
            <p:ph idx="1"/>
          </p:nvPr>
        </p:nvGraphicFramePr>
        <p:xfrm>
          <a:off x="457200" y="1600200"/>
          <a:ext cx="8229600" cy="4257040"/>
        </p:xfrm>
        <a:graphic>
          <a:graphicData uri="http://schemas.openxmlformats.org/drawingml/2006/table">
            <a:tbl>
              <a:tblPr firstRow="1" bandRow="1">
                <a:tableStyleId>{5C22544A-7EE6-4342-B048-85BDC9FD1C3A}</a:tableStyleId>
              </a:tblPr>
              <a:tblGrid>
                <a:gridCol w="4800600"/>
                <a:gridCol w="2057400"/>
                <a:gridCol w="1371600"/>
              </a:tblGrid>
              <a:tr h="370840">
                <a:tc>
                  <a:txBody>
                    <a:bodyPr/>
                    <a:lstStyle/>
                    <a:p>
                      <a:pPr marL="0" marR="0" algn="r">
                        <a:spcBef>
                          <a:spcPts val="0"/>
                        </a:spcBef>
                        <a:spcAft>
                          <a:spcPts val="0"/>
                        </a:spcAft>
                      </a:pPr>
                      <a:endParaRPr lang="en-US" sz="1800" dirty="0">
                        <a:solidFill>
                          <a:srgbClr val="000000"/>
                        </a:solidFill>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“Somewhat” or “Very Much”</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“Very Much” Only</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Community life in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91%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65%</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Prayer life or prayer styles in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90</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61</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lifestyle of members</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85</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55</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types of ministry of its members </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79</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48</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Its practice regarding a religious habit</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46</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Its geographic location(s)</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26</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Its internationality, if applicable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45</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24</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The size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40</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13</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The ages of members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36</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12</a:t>
                      </a:r>
                      <a:endParaRPr lang="en-US" sz="1800">
                        <a:latin typeface="Times New Roman"/>
                        <a:ea typeface="Times New Roman"/>
                        <a:cs typeface="Times New Roman"/>
                      </a:endParaRPr>
                    </a:p>
                  </a:txBody>
                  <a:tcPr marL="19050" marR="19050" marT="0" marB="0"/>
                </a:tc>
              </a:tr>
              <a:tr h="370840">
                <a:tc>
                  <a:txBody>
                    <a:bodyPr/>
                    <a:lstStyle/>
                    <a:p>
                      <a:pPr marL="0" marR="0">
                        <a:spcBef>
                          <a:spcPts val="0"/>
                        </a:spcBef>
                        <a:spcAft>
                          <a:spcPts val="0"/>
                        </a:spcAft>
                      </a:pPr>
                      <a:r>
                        <a:rPr lang="en-US" sz="1800">
                          <a:solidFill>
                            <a:srgbClr val="000000"/>
                          </a:solidFill>
                          <a:latin typeface="Times New Roman"/>
                          <a:ea typeface="Times New Roman"/>
                          <a:cs typeface="Times New Roman"/>
                        </a:rPr>
                        <a:t>The racial/ethnic background of members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15</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  5</a:t>
                      </a:r>
                      <a:endParaRPr lang="en-US" sz="1800" dirty="0">
                        <a:latin typeface="Times New Roman"/>
                        <a:ea typeface="Times New Roman"/>
                        <a:cs typeface="Times New Roman"/>
                      </a:endParaRPr>
                    </a:p>
                  </a:txBody>
                  <a:tcPr marL="19050" marR="19050" marT="0" marB="0"/>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Acquaintance with the Institute</a:t>
            </a:r>
            <a:endParaRPr lang="en-US" dirty="0"/>
          </a:p>
        </p:txBody>
      </p:sp>
      <p:graphicFrame>
        <p:nvGraphicFramePr>
          <p:cNvPr id="4" name="Content Placeholder 3"/>
          <p:cNvGraphicFramePr>
            <a:graphicFrameLocks noGrp="1"/>
          </p:cNvGraphicFramePr>
          <p:nvPr>
            <p:ph idx="1"/>
          </p:nvPr>
        </p:nvGraphicFramePr>
        <p:xfrm>
          <a:off x="457200" y="1600200"/>
          <a:ext cx="7924800" cy="3962400"/>
        </p:xfrm>
        <a:graphic>
          <a:graphicData uri="http://schemas.openxmlformats.org/drawingml/2006/table">
            <a:tbl>
              <a:tblPr firstRow="1" bandRow="1">
                <a:tableStyleId>{5C22544A-7EE6-4342-B048-85BDC9FD1C3A}</a:tableStyleId>
              </a:tblPr>
              <a:tblGrid>
                <a:gridCol w="6629400"/>
                <a:gridCol w="1295400"/>
              </a:tblGrid>
              <a:tr h="458207">
                <a:tc gridSpan="2">
                  <a:txBody>
                    <a:bodyPr/>
                    <a:lstStyle/>
                    <a:p>
                      <a:pPr marL="0" marR="0" algn="ctr">
                        <a:spcBef>
                          <a:spcPts val="0"/>
                        </a:spcBef>
                        <a:spcAft>
                          <a:spcPts val="0"/>
                        </a:spcAft>
                      </a:pPr>
                      <a:r>
                        <a:rPr lang="en-US" sz="1800" b="1" i="1" dirty="0">
                          <a:latin typeface="Times New Roman"/>
                          <a:ea typeface="Times New Roman"/>
                          <a:cs typeface="Times New Roman"/>
                        </a:rPr>
                        <a:t>How did you </a:t>
                      </a:r>
                      <a:r>
                        <a:rPr lang="en-US" sz="1800" b="1" i="1" u="sng" dirty="0">
                          <a:latin typeface="Times New Roman"/>
                          <a:ea typeface="Times New Roman"/>
                          <a:cs typeface="Times New Roman"/>
                        </a:rPr>
                        <a:t>first</a:t>
                      </a:r>
                      <a:r>
                        <a:rPr lang="en-US" sz="1800" b="1" i="1" dirty="0">
                          <a:latin typeface="Times New Roman"/>
                          <a:ea typeface="Times New Roman"/>
                          <a:cs typeface="Times New Roman"/>
                        </a:rPr>
                        <a:t> become acquainted with your religious institute</a:t>
                      </a:r>
                      <a:r>
                        <a:rPr lang="en-US" sz="1800" b="1" i="1" dirty="0" smtClean="0">
                          <a:latin typeface="Times New Roman"/>
                          <a:ea typeface="Times New Roman"/>
                          <a:cs typeface="Times New Roman"/>
                        </a:rPr>
                        <a:t>?</a:t>
                      </a:r>
                      <a:endParaRPr lang="en-US" sz="1800" dirty="0">
                        <a:latin typeface="Times New Roman"/>
                        <a:ea typeface="Times New Roman"/>
                        <a:cs typeface="Times New Roman"/>
                      </a:endParaRPr>
                    </a:p>
                  </a:txBody>
                  <a:tcPr marL="19050" marR="19050" marT="0" marB="0"/>
                </a:tc>
                <a:tc hMerge="1">
                  <a:txBody>
                    <a:bodyPr/>
                    <a:lstStyle/>
                    <a:p>
                      <a:endParaRPr lang="en-US"/>
                    </a:p>
                  </a:txBody>
                  <a:tcPr/>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In an institution where members served, e.g., school</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36%</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the recommendation of a friend or advisor</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28</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working with a member of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19</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print or online promotional materials</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17</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a friend in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16</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an event sponsored by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9</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a:solidFill>
                            <a:srgbClr val="000000"/>
                          </a:solidFill>
                          <a:latin typeface="Times New Roman"/>
                          <a:ea typeface="Times New Roman"/>
                          <a:cs typeface="Times New Roman"/>
                        </a:rPr>
                        <a:t>Through a vocation fair</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5</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a media story about the institute or member</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5</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a relative in the institute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5</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Through a vocation match or placement service</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3</a:t>
                      </a:r>
                      <a:endParaRPr lang="en-US" sz="1800">
                        <a:latin typeface="Times New Roman"/>
                        <a:ea typeface="Times New Roman"/>
                        <a:cs typeface="Times New Roman"/>
                      </a:endParaRPr>
                    </a:p>
                  </a:txBody>
                  <a:tcPr marL="19050" marR="19050" marT="0" marB="0"/>
                </a:tc>
              </a:tr>
              <a:tr h="318563">
                <a:tc>
                  <a:txBody>
                    <a:bodyPr/>
                    <a:lstStyle/>
                    <a:p>
                      <a:pPr marL="0" marR="0">
                        <a:spcBef>
                          <a:spcPts val="0"/>
                        </a:spcBef>
                        <a:spcAft>
                          <a:spcPts val="0"/>
                        </a:spcAft>
                      </a:pPr>
                      <a:r>
                        <a:rPr lang="en-US" sz="1800" dirty="0">
                          <a:solidFill>
                            <a:srgbClr val="000000"/>
                          </a:solidFill>
                          <a:latin typeface="Times New Roman"/>
                          <a:ea typeface="Times New Roman"/>
                          <a:cs typeface="Times New Roman"/>
                        </a:rPr>
                        <a:t>Other</a:t>
                      </a:r>
                      <a:endParaRPr lang="en-US" sz="1800" dirty="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22</a:t>
                      </a:r>
                      <a:endParaRPr lang="en-US" sz="1800" dirty="0">
                        <a:latin typeface="Times New Roman"/>
                        <a:ea typeface="Times New Roman"/>
                        <a:cs typeface="Times New Roman"/>
                      </a:endParaRPr>
                    </a:p>
                  </a:txBody>
                  <a:tcPr marL="19050" marR="19050" marT="0" marB="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Encouragement When First Considered Entering the Institute</a:t>
            </a:r>
            <a:endParaRPr lang="en-US" sz="4000" dirty="0"/>
          </a:p>
        </p:txBody>
      </p:sp>
      <p:graphicFrame>
        <p:nvGraphicFramePr>
          <p:cNvPr id="4" name="Content Placeholder 3"/>
          <p:cNvGraphicFramePr>
            <a:graphicFrameLocks noGrp="1"/>
          </p:cNvGraphicFramePr>
          <p:nvPr>
            <p:ph idx="1"/>
          </p:nvPr>
        </p:nvGraphicFramePr>
        <p:xfrm>
          <a:off x="457200" y="1600200"/>
          <a:ext cx="8229600" cy="4008300"/>
        </p:xfrm>
        <a:graphic>
          <a:graphicData uri="http://schemas.openxmlformats.org/drawingml/2006/table">
            <a:tbl>
              <a:tblPr firstRow="1" bandRow="1">
                <a:tableStyleId>{5C22544A-7EE6-4342-B048-85BDC9FD1C3A}</a:tableStyleId>
              </a:tblPr>
              <a:tblGrid>
                <a:gridCol w="4648200"/>
                <a:gridCol w="1828800"/>
                <a:gridCol w="1752600"/>
              </a:tblGrid>
              <a:tr h="426534">
                <a:tc>
                  <a:txBody>
                    <a:bodyPr/>
                    <a:lstStyle/>
                    <a:p>
                      <a:pPr marL="0" marR="0" algn="r">
                        <a:spcBef>
                          <a:spcPts val="0"/>
                        </a:spcBef>
                        <a:spcAft>
                          <a:spcPts val="0"/>
                        </a:spcAft>
                      </a:pPr>
                      <a:endParaRPr lang="en-US" sz="1800">
                        <a:solidFill>
                          <a:srgbClr val="000000"/>
                        </a:solidFill>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“Somewhat” or “Very Much”</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b="1">
                          <a:latin typeface="Times New Roman"/>
                          <a:ea typeface="Times New Roman"/>
                          <a:cs typeface="Times New Roman"/>
                        </a:rPr>
                        <a:t>“Very Much” Only</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Members of your institute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89%</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   62%</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Vocation director/team</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85</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60</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Spiritual director, if applicable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83</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59</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Other men and women religious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68</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37</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Friends outside the institute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68</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34</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Friends within the institute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67</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44</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People in your parish</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61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31</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Your parents, if applicable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57</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30</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People in your school or workplace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52</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21</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Diocesan priests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51</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28</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Your siblings, if applicable</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49</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22</a:t>
                      </a:r>
                      <a:endParaRPr lang="en-US" sz="1800">
                        <a:latin typeface="Times New Roman"/>
                        <a:ea typeface="Times New Roman"/>
                        <a:cs typeface="Times New Roman"/>
                      </a:endParaRPr>
                    </a:p>
                  </a:txBody>
                  <a:tcPr marL="19050" marR="19050" marT="0" marB="0"/>
                </a:tc>
              </a:tr>
              <a:tr h="288305">
                <a:tc>
                  <a:txBody>
                    <a:bodyPr/>
                    <a:lstStyle/>
                    <a:p>
                      <a:pPr marL="0" marR="0">
                        <a:spcBef>
                          <a:spcPts val="0"/>
                        </a:spcBef>
                        <a:spcAft>
                          <a:spcPts val="0"/>
                        </a:spcAft>
                      </a:pPr>
                      <a:r>
                        <a:rPr lang="en-US" sz="1800">
                          <a:solidFill>
                            <a:srgbClr val="000000"/>
                          </a:solidFill>
                          <a:latin typeface="Times New Roman"/>
                          <a:ea typeface="Times New Roman"/>
                          <a:cs typeface="Times New Roman"/>
                        </a:rPr>
                        <a:t>Other family members</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a:solidFill>
                            <a:srgbClr val="000000"/>
                          </a:solidFill>
                          <a:latin typeface="Times New Roman"/>
                          <a:ea typeface="Times New Roman"/>
                          <a:cs typeface="Times New Roman"/>
                        </a:rPr>
                        <a:t>45</a:t>
                      </a:r>
                      <a:endParaRPr lang="en-US" sz="1800">
                        <a:latin typeface="Times New Roman"/>
                        <a:ea typeface="Times New Roman"/>
                        <a:cs typeface="Times New Roman"/>
                      </a:endParaRPr>
                    </a:p>
                  </a:txBody>
                  <a:tcPr marL="19050" marR="19050" marT="0" marB="0"/>
                </a:tc>
                <a:tc>
                  <a:txBody>
                    <a:bodyPr/>
                    <a:lstStyle/>
                    <a:p>
                      <a:pPr marL="0" marR="0" algn="ctr">
                        <a:spcBef>
                          <a:spcPts val="0"/>
                        </a:spcBef>
                        <a:spcAft>
                          <a:spcPts val="0"/>
                        </a:spcAft>
                      </a:pPr>
                      <a:r>
                        <a:rPr lang="en-US" sz="1800" dirty="0">
                          <a:solidFill>
                            <a:srgbClr val="000000"/>
                          </a:solidFill>
                          <a:latin typeface="Times New Roman"/>
                          <a:ea typeface="Times New Roman"/>
                          <a:cs typeface="Times New Roman"/>
                        </a:rPr>
                        <a:t>17</a:t>
                      </a:r>
                      <a:endParaRPr lang="en-US" sz="1800" dirty="0">
                        <a:latin typeface="Times New Roman"/>
                        <a:ea typeface="Times New Roman"/>
                        <a:cs typeface="Times New Roman"/>
                      </a:endParaRPr>
                    </a:p>
                  </a:txBody>
                  <a:tcPr marL="19050" marR="1905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Prayer and Spirituality</a:t>
            </a:r>
            <a:endParaRPr lang="en-US" dirty="0"/>
          </a:p>
        </p:txBody>
      </p:sp>
      <p:graphicFrame>
        <p:nvGraphicFramePr>
          <p:cNvPr id="4" name="Content Placeholder 3"/>
          <p:cNvGraphicFramePr>
            <a:graphicFrameLocks noGrp="1"/>
          </p:cNvGraphicFramePr>
          <p:nvPr>
            <p:ph idx="1"/>
          </p:nvPr>
        </p:nvGraphicFramePr>
        <p:xfrm>
          <a:off x="457200" y="1600201"/>
          <a:ext cx="8229600" cy="42671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Life and Ministry</a:t>
            </a:r>
            <a:endParaRPr lang="en-US" dirty="0"/>
          </a:p>
        </p:txBody>
      </p:sp>
      <p:graphicFrame>
        <p:nvGraphicFramePr>
          <p:cNvPr id="4" name="Content Placeholder 3"/>
          <p:cNvGraphicFramePr>
            <a:graphicFrameLocks noGrp="1"/>
          </p:cNvGraphicFramePr>
          <p:nvPr>
            <p:ph idx="1"/>
          </p:nvPr>
        </p:nvGraphicFramePr>
        <p:xfrm>
          <a:off x="457200" y="1600201"/>
          <a:ext cx="8229600" cy="426719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Religious Habit</a:t>
            </a:r>
            <a:endParaRPr lang="en-US" dirty="0"/>
          </a:p>
        </p:txBody>
      </p:sp>
      <p:sp>
        <p:nvSpPr>
          <p:cNvPr id="3" name="Content Placeholder 2"/>
          <p:cNvSpPr>
            <a:spLocks noGrp="1"/>
          </p:cNvSpPr>
          <p:nvPr>
            <p:ph idx="1"/>
          </p:nvPr>
        </p:nvSpPr>
        <p:spPr>
          <a:xfrm>
            <a:off x="457200" y="1600201"/>
            <a:ext cx="8229600" cy="4191000"/>
          </a:xfrm>
        </p:spPr>
        <p:txBody>
          <a:bodyPr/>
          <a:lstStyle/>
          <a:p>
            <a:r>
              <a:rPr lang="en-US" dirty="0" smtClean="0"/>
              <a:t>Nine in ten men (90 percent) and one in four women (27 percent) who report that the habit is optional in their institute say that they wear it at least once in a while.  </a:t>
            </a:r>
          </a:p>
          <a:p>
            <a:r>
              <a:rPr lang="en-US" dirty="0" smtClean="0"/>
              <a:t>Almost half (48 percent) of men and a quarter (23 percent) of women in institutes that do not have a habit would wear it if that were an option.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in and for </a:t>
            </a:r>
            <a:br>
              <a:rPr lang="en-US" dirty="0" smtClean="0"/>
            </a:br>
            <a:r>
              <a:rPr lang="en-US" dirty="0" smtClean="0"/>
              <a:t>Religious Life Today</a:t>
            </a:r>
            <a:endParaRPr lang="en-US" dirty="0"/>
          </a:p>
        </p:txBody>
      </p:sp>
      <p:sp>
        <p:nvSpPr>
          <p:cNvPr id="3" name="Content Placeholder 2"/>
          <p:cNvSpPr>
            <a:spLocks noGrp="1"/>
          </p:cNvSpPr>
          <p:nvPr>
            <p:ph idx="1"/>
          </p:nvPr>
        </p:nvSpPr>
        <p:spPr/>
        <p:txBody>
          <a:bodyPr/>
          <a:lstStyle/>
          <a:p>
            <a:r>
              <a:rPr lang="en-US" dirty="0" smtClean="0"/>
              <a:t>Aging and diminishment of members</a:t>
            </a:r>
          </a:p>
          <a:p>
            <a:r>
              <a:rPr lang="en-US" dirty="0" smtClean="0"/>
              <a:t>Generational and cultural gaps</a:t>
            </a:r>
          </a:p>
          <a:p>
            <a:r>
              <a:rPr lang="en-US" dirty="0" smtClean="0"/>
              <a:t>Integrating new members into community</a:t>
            </a:r>
          </a:p>
          <a:p>
            <a:r>
              <a:rPr lang="en-US" dirty="0" smtClean="0"/>
              <a:t>Apathy and pessimism</a:t>
            </a:r>
          </a:p>
          <a:p>
            <a:r>
              <a:rPr lang="en-US" dirty="0" smtClean="0"/>
              <a:t>Differences in theology and ecclesiology</a:t>
            </a:r>
          </a:p>
          <a:p>
            <a:r>
              <a:rPr lang="en-US" dirty="0" smtClean="0"/>
              <a:t>Polarization within the Church and within religious life</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 in Vocation Promotion and Discernment</a:t>
            </a:r>
            <a:endParaRPr lang="en-US" dirty="0"/>
          </a:p>
        </p:txBody>
      </p:sp>
      <p:graphicFrame>
        <p:nvGraphicFramePr>
          <p:cNvPr id="4" name="Content Placeholder 3"/>
          <p:cNvGraphicFramePr>
            <a:graphicFrameLocks noGrp="1"/>
          </p:cNvGraphicFramePr>
          <p:nvPr>
            <p:ph idx="1"/>
          </p:nvPr>
        </p:nvGraphicFramePr>
        <p:xfrm>
          <a:off x="457200" y="1600201"/>
          <a:ext cx="8229600" cy="4267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Findings</a:t>
            </a:r>
            <a:endParaRPr lang="en-US" dirty="0"/>
          </a:p>
        </p:txBody>
      </p:sp>
      <p:sp>
        <p:nvSpPr>
          <p:cNvPr id="3" name="Content Placeholder 2"/>
          <p:cNvSpPr>
            <a:spLocks noGrp="1"/>
          </p:cNvSpPr>
          <p:nvPr>
            <p:ph idx="1"/>
          </p:nvPr>
        </p:nvSpPr>
        <p:spPr>
          <a:xfrm>
            <a:off x="228600" y="1600200"/>
            <a:ext cx="8534400" cy="4525963"/>
          </a:xfrm>
        </p:spPr>
        <p:txBody>
          <a:bodyPr/>
          <a:lstStyle/>
          <a:p>
            <a:r>
              <a:rPr lang="en-US" dirty="0" smtClean="0"/>
              <a:t>Men and women continue to be called to religious life and to respond to that call</a:t>
            </a:r>
          </a:p>
          <a:p>
            <a:r>
              <a:rPr lang="en-US" dirty="0" smtClean="0"/>
              <a:t>Renewed interest in religious life among young people, notably in institutes that offer:</a:t>
            </a:r>
          </a:p>
          <a:p>
            <a:pPr lvl="1"/>
            <a:r>
              <a:rPr lang="en-US" dirty="0" smtClean="0"/>
              <a:t>Strong community life</a:t>
            </a:r>
          </a:p>
          <a:p>
            <a:pPr lvl="1"/>
            <a:r>
              <a:rPr lang="en-US" dirty="0" smtClean="0"/>
              <a:t>Regular communal prayer</a:t>
            </a:r>
          </a:p>
          <a:p>
            <a:pPr lvl="1"/>
            <a:r>
              <a:rPr lang="en-US" dirty="0" smtClean="0"/>
              <a:t>Clear identity in and with the Catholic Church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Helpfulness of Vocation </a:t>
            </a:r>
            <a:r>
              <a:rPr lang="en-US" dirty="0" smtClean="0"/>
              <a:t>Discernment </a:t>
            </a:r>
            <a:r>
              <a:rPr lang="en-US" dirty="0" smtClean="0"/>
              <a:t>Activities</a:t>
            </a:r>
            <a:endParaRPr lang="en-US" dirty="0"/>
          </a:p>
        </p:txBody>
      </p:sp>
      <p:graphicFrame>
        <p:nvGraphicFramePr>
          <p:cNvPr id="4" name="Content Placeholder 3"/>
          <p:cNvGraphicFramePr>
            <a:graphicFrameLocks noGrp="1"/>
          </p:cNvGraphicFramePr>
          <p:nvPr>
            <p:ph idx="1"/>
          </p:nvPr>
        </p:nvGraphicFramePr>
        <p:xfrm>
          <a:off x="457200" y="1600201"/>
          <a:ext cx="8229600" cy="4191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Helpfulness of Vocation Promotion Activities</a:t>
            </a:r>
            <a:endParaRPr lang="en-US" dirty="0"/>
          </a:p>
        </p:txBody>
      </p:sp>
      <p:graphicFrame>
        <p:nvGraphicFramePr>
          <p:cNvPr id="4" name="Content Placeholder 3"/>
          <p:cNvGraphicFramePr>
            <a:graphicFrameLocks noGrp="1"/>
          </p:cNvGraphicFramePr>
          <p:nvPr>
            <p:ph idx="1"/>
          </p:nvPr>
        </p:nvGraphicFramePr>
        <p:xfrm>
          <a:off x="457200" y="1600200"/>
          <a:ext cx="8229600" cy="4114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Vocation Promotion</a:t>
            </a:r>
            <a:endParaRPr lang="en-US" dirty="0"/>
          </a:p>
        </p:txBody>
      </p:sp>
      <p:sp>
        <p:nvSpPr>
          <p:cNvPr id="3" name="Content Placeholder 2"/>
          <p:cNvSpPr>
            <a:spLocks noGrp="1"/>
          </p:cNvSpPr>
          <p:nvPr>
            <p:ph idx="1"/>
          </p:nvPr>
        </p:nvSpPr>
        <p:spPr/>
        <p:txBody>
          <a:bodyPr/>
          <a:lstStyle/>
          <a:p>
            <a:r>
              <a:rPr lang="en-US" dirty="0" smtClean="0"/>
              <a:t>Being Proactive about Vocations</a:t>
            </a:r>
          </a:p>
          <a:p>
            <a:r>
              <a:rPr lang="en-US" dirty="0" smtClean="0"/>
              <a:t>Creating a Culture of Vocations</a:t>
            </a:r>
          </a:p>
          <a:p>
            <a:r>
              <a:rPr lang="en-US" dirty="0" smtClean="0"/>
              <a:t>Vocation Director and/or Vocation Team</a:t>
            </a:r>
          </a:p>
          <a:p>
            <a:r>
              <a:rPr lang="en-US" dirty="0" smtClean="0"/>
              <a:t>Use of Media for Vocation Promotion</a:t>
            </a:r>
          </a:p>
          <a:p>
            <a:r>
              <a:rPr lang="en-US" dirty="0" smtClean="0"/>
              <a:t>Discernment Programs</a:t>
            </a:r>
          </a:p>
          <a:p>
            <a:r>
              <a:rPr lang="en-US" dirty="0" smtClean="0"/>
              <a:t>Targeting College Students and Young Adults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Hope for the Future</a:t>
            </a:r>
            <a:endParaRPr lang="en-US" dirty="0"/>
          </a:p>
        </p:txBody>
      </p:sp>
      <p:sp>
        <p:nvSpPr>
          <p:cNvPr id="3" name="Content Placeholder 2"/>
          <p:cNvSpPr>
            <a:spLocks noGrp="1"/>
          </p:cNvSpPr>
          <p:nvPr>
            <p:ph idx="1"/>
          </p:nvPr>
        </p:nvSpPr>
        <p:spPr/>
        <p:txBody>
          <a:bodyPr/>
          <a:lstStyle/>
          <a:p>
            <a:r>
              <a:rPr lang="en-US" dirty="0" smtClean="0"/>
              <a:t>Full study report as well as the executive summary of findings available online at: http://nrvc.net/study_overview</a:t>
            </a:r>
          </a:p>
          <a:p>
            <a:endParaRPr lang="en-US" dirty="0" smtClean="0"/>
          </a:p>
          <a:p>
            <a:r>
              <a:rPr lang="en-US" dirty="0" smtClean="0"/>
              <a:t>For further information from CARA:  </a:t>
            </a:r>
          </a:p>
          <a:p>
            <a:pPr algn="ctr">
              <a:spcBef>
                <a:spcPts val="0"/>
              </a:spcBef>
              <a:buNone/>
            </a:pPr>
            <a:r>
              <a:rPr lang="en-US" dirty="0" smtClean="0"/>
              <a:t>	Mary L. Gautier</a:t>
            </a:r>
          </a:p>
          <a:p>
            <a:pPr algn="ctr">
              <a:spcBef>
                <a:spcPts val="0"/>
              </a:spcBef>
              <a:buNone/>
            </a:pPr>
            <a:r>
              <a:rPr lang="en-US" dirty="0" smtClean="0"/>
              <a:t>Phone: 202-687-8086</a:t>
            </a:r>
          </a:p>
          <a:p>
            <a:pPr algn="ctr">
              <a:spcBef>
                <a:spcPts val="0"/>
              </a:spcBef>
              <a:buNone/>
            </a:pPr>
            <a:r>
              <a:rPr lang="en-US" dirty="0" smtClean="0"/>
              <a:t>E-mail: gautierm@georgetown.edu</a:t>
            </a:r>
          </a:p>
          <a:p>
            <a:pPr>
              <a:buNone/>
            </a:pP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Study Details</a:t>
            </a:r>
          </a:p>
        </p:txBody>
      </p:sp>
      <p:sp>
        <p:nvSpPr>
          <p:cNvPr id="6147" name="Content Placeholder 2"/>
          <p:cNvSpPr>
            <a:spLocks noGrp="1"/>
          </p:cNvSpPr>
          <p:nvPr>
            <p:ph idx="1"/>
          </p:nvPr>
        </p:nvSpPr>
        <p:spPr/>
        <p:txBody>
          <a:bodyPr/>
          <a:lstStyle/>
          <a:p>
            <a:r>
              <a:rPr lang="en-US" dirty="0" smtClean="0"/>
              <a:t>Single informant survey of religious institutes from CMSM, LCWR, CMSWR</a:t>
            </a:r>
          </a:p>
          <a:p>
            <a:pPr lvl="1"/>
            <a:r>
              <a:rPr lang="en-US" dirty="0" smtClean="0"/>
              <a:t>Statistics about membership</a:t>
            </a:r>
          </a:p>
          <a:p>
            <a:pPr lvl="1"/>
            <a:r>
              <a:rPr lang="en-US" dirty="0" smtClean="0"/>
              <a:t>Names and contact info for new members</a:t>
            </a:r>
          </a:p>
          <a:p>
            <a:r>
              <a:rPr lang="en-US" dirty="0" smtClean="0"/>
              <a:t>Survey of new members since 1993</a:t>
            </a:r>
          </a:p>
          <a:p>
            <a:pPr lvl="1"/>
            <a:r>
              <a:rPr lang="en-US" dirty="0" smtClean="0"/>
              <a:t>What attracted them to religious life</a:t>
            </a:r>
          </a:p>
          <a:p>
            <a:pPr lvl="1"/>
            <a:r>
              <a:rPr lang="en-US" dirty="0" smtClean="0"/>
              <a:t>What sustains and challenges in religious life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dirty="0" smtClean="0"/>
              <a:t>Study Details</a:t>
            </a:r>
          </a:p>
        </p:txBody>
      </p:sp>
      <p:sp>
        <p:nvSpPr>
          <p:cNvPr id="6147" name="Content Placeholder 2"/>
          <p:cNvSpPr>
            <a:spLocks noGrp="1"/>
          </p:cNvSpPr>
          <p:nvPr>
            <p:ph idx="1"/>
          </p:nvPr>
        </p:nvSpPr>
        <p:spPr/>
        <p:txBody>
          <a:bodyPr/>
          <a:lstStyle/>
          <a:p>
            <a:r>
              <a:rPr lang="en-US" dirty="0" smtClean="0"/>
              <a:t>Focus groups of new members</a:t>
            </a:r>
          </a:p>
          <a:p>
            <a:pPr lvl="1"/>
            <a:r>
              <a:rPr lang="en-US" dirty="0" smtClean="0"/>
              <a:t>Insights about what attracts, sustains, challenges new members</a:t>
            </a:r>
          </a:p>
          <a:p>
            <a:pPr lvl="1"/>
            <a:r>
              <a:rPr lang="en-US" dirty="0" smtClean="0"/>
              <a:t>Identify “best practices” for vocation ministry</a:t>
            </a:r>
          </a:p>
          <a:p>
            <a:r>
              <a:rPr lang="en-US" dirty="0" smtClean="0"/>
              <a:t>Examination of selected institutes</a:t>
            </a:r>
          </a:p>
          <a:p>
            <a:pPr lvl="1"/>
            <a:r>
              <a:rPr lang="en-US" dirty="0" smtClean="0"/>
              <a:t>Interviews and site visits</a:t>
            </a:r>
          </a:p>
          <a:p>
            <a:pPr lvl="1"/>
            <a:r>
              <a:rPr lang="en-US" dirty="0" smtClean="0"/>
              <a:t>Identify “best practices” in vocation promotion and retention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 in Religious Life</a:t>
            </a:r>
            <a:endParaRPr lang="en-US" dirty="0"/>
          </a:p>
        </p:txBody>
      </p:sp>
      <p:sp>
        <p:nvSpPr>
          <p:cNvPr id="5" name="Text Placeholder 4"/>
          <p:cNvSpPr>
            <a:spLocks noGrp="1"/>
          </p:cNvSpPr>
          <p:nvPr>
            <p:ph type="body" idx="1"/>
          </p:nvPr>
        </p:nvSpPr>
        <p:spPr>
          <a:xfrm>
            <a:off x="457200" y="1371600"/>
            <a:ext cx="4040188" cy="639762"/>
          </a:xfrm>
        </p:spPr>
        <p:txBody>
          <a:bodyPr/>
          <a:lstStyle/>
          <a:p>
            <a:pPr algn="ctr"/>
            <a:r>
              <a:rPr lang="en-US" dirty="0" smtClean="0"/>
              <a:t>Women Religious</a:t>
            </a:r>
            <a:endParaRPr lang="en-US" dirty="0"/>
          </a:p>
        </p:txBody>
      </p:sp>
      <p:sp>
        <p:nvSpPr>
          <p:cNvPr id="6" name="Text Placeholder 5"/>
          <p:cNvSpPr>
            <a:spLocks noGrp="1"/>
          </p:cNvSpPr>
          <p:nvPr>
            <p:ph type="body" sz="quarter" idx="3"/>
          </p:nvPr>
        </p:nvSpPr>
        <p:spPr>
          <a:xfrm>
            <a:off x="4648200" y="1371600"/>
            <a:ext cx="4041775" cy="639762"/>
          </a:xfrm>
        </p:spPr>
        <p:txBody>
          <a:bodyPr/>
          <a:lstStyle/>
          <a:p>
            <a:pPr algn="ctr"/>
            <a:r>
              <a:rPr lang="en-US" dirty="0" smtClean="0"/>
              <a:t>Priests and Brothers</a:t>
            </a:r>
          </a:p>
        </p:txBody>
      </p:sp>
      <p:graphicFrame>
        <p:nvGraphicFramePr>
          <p:cNvPr id="8" name="Content Placeholder 7"/>
          <p:cNvGraphicFramePr>
            <a:graphicFrameLocks noGrp="1"/>
          </p:cNvGraphicFramePr>
          <p:nvPr>
            <p:ph sz="quarter" idx="4"/>
          </p:nvPr>
        </p:nvGraphicFramePr>
        <p:xfrm>
          <a:off x="4648200" y="1905000"/>
          <a:ext cx="4041775" cy="39512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ontent Placeholder 9"/>
          <p:cNvGraphicFramePr>
            <a:graphicFrameLocks noGrp="1"/>
          </p:cNvGraphicFramePr>
          <p:nvPr>
            <p:ph sz="half" idx="2"/>
          </p:nvPr>
        </p:nvGraphicFramePr>
        <p:xfrm>
          <a:off x="533400" y="1981200"/>
          <a:ext cx="4040188" cy="395128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Decade of Birth: Final/Perpetual</a:t>
            </a:r>
            <a:endParaRPr lang="en-US" dirty="0"/>
          </a:p>
        </p:txBody>
      </p:sp>
      <p:graphicFrame>
        <p:nvGraphicFramePr>
          <p:cNvPr id="9" name="Content Placeholder 8"/>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Characteristics and attitudes of New Members</a:t>
            </a:r>
            <a:endParaRPr lang="en-US" sz="3600" dirty="0"/>
          </a:p>
        </p:txBody>
      </p:sp>
      <p:sp>
        <p:nvSpPr>
          <p:cNvPr id="3" name="Text Placeholder 2"/>
          <p:cNvSpPr>
            <a:spLocks noGrp="1"/>
          </p:cNvSpPr>
          <p:nvPr>
            <p:ph type="body" idx="1"/>
          </p:nvPr>
        </p:nvSpPr>
        <p:spPr/>
        <p:txBody>
          <a:bodyPr/>
          <a:lstStyle/>
          <a:p>
            <a:r>
              <a:rPr lang="en-US" dirty="0" smtClean="0"/>
              <a:t>Survey of New Members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Comparison to men and women religious in the last century</a:t>
            </a:r>
            <a:endParaRPr lang="en-US" dirty="0"/>
          </a:p>
        </p:txBody>
      </p:sp>
      <p:sp>
        <p:nvSpPr>
          <p:cNvPr id="5" name="Content Placeholder 4"/>
          <p:cNvSpPr>
            <a:spLocks noGrp="1"/>
          </p:cNvSpPr>
          <p:nvPr>
            <p:ph idx="1"/>
          </p:nvPr>
        </p:nvSpPr>
        <p:spPr/>
        <p:txBody>
          <a:bodyPr/>
          <a:lstStyle/>
          <a:p>
            <a:endParaRPr lang="en-US" dirty="0" smtClean="0"/>
          </a:p>
          <a:p>
            <a:r>
              <a:rPr lang="en-US" dirty="0" smtClean="0"/>
              <a:t>Older, on average, at entrance</a:t>
            </a:r>
          </a:p>
          <a:p>
            <a:r>
              <a:rPr lang="en-US" dirty="0" smtClean="0"/>
              <a:t>More diverse in race and ethnicity</a:t>
            </a:r>
          </a:p>
          <a:p>
            <a:r>
              <a:rPr lang="en-US" dirty="0" smtClean="0"/>
              <a:t>More educated before entering</a:t>
            </a:r>
          </a:p>
          <a:p>
            <a:r>
              <a:rPr lang="en-US" dirty="0" smtClean="0"/>
              <a:t>More likely to have work experience</a:t>
            </a:r>
          </a:p>
          <a:p>
            <a:r>
              <a:rPr lang="en-US" dirty="0" smtClean="0"/>
              <a:t>More likely to have experience in ministry</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Catholic Generations</a:t>
            </a:r>
            <a:endParaRPr lang="en-US"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theme/theme1.xml><?xml version="1.0" encoding="utf-8"?>
<a:theme xmlns:a="http://schemas.openxmlformats.org/drawingml/2006/main" name="CARA template">
  <a:themeElements>
    <a:clrScheme name="CARA 1">
      <a:dk1>
        <a:srgbClr val="000000"/>
      </a:dk1>
      <a:lt1>
        <a:srgbClr val="FFFFFF"/>
      </a:lt1>
      <a:dk2>
        <a:srgbClr val="000000"/>
      </a:dk2>
      <a:lt2>
        <a:srgbClr val="808080"/>
      </a:lt2>
      <a:accent1>
        <a:srgbClr val="4C6600"/>
      </a:accent1>
      <a:accent2>
        <a:srgbClr val="7F9B63"/>
      </a:accent2>
      <a:accent3>
        <a:srgbClr val="E0FF84"/>
      </a:accent3>
      <a:accent4>
        <a:srgbClr val="000000"/>
      </a:accent4>
      <a:accent5>
        <a:srgbClr val="729900"/>
      </a:accent5>
      <a:accent6>
        <a:srgbClr val="4C6600"/>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2458</TotalTime>
  <Words>2721</Words>
  <Application>Microsoft Office PowerPoint</Application>
  <PresentationFormat>On-screen Show (4:3)</PresentationFormat>
  <Paragraphs>341</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CARA template</vt:lpstr>
      <vt:lpstr>Report on the Findings from the NRVC/CARA Study on Recent Vocations to Religious Life</vt:lpstr>
      <vt:lpstr>Key Findings</vt:lpstr>
      <vt:lpstr>Study Details</vt:lpstr>
      <vt:lpstr>Study Details</vt:lpstr>
      <vt:lpstr>Trends in Religious Life</vt:lpstr>
      <vt:lpstr>Decade of Birth: Final/Perpetual</vt:lpstr>
      <vt:lpstr>Characteristics and attitudes of New Members</vt:lpstr>
      <vt:lpstr>Comparison to men and women religious in the last century</vt:lpstr>
      <vt:lpstr>Catholic Generations</vt:lpstr>
      <vt:lpstr>Attraction to Religious Life</vt:lpstr>
      <vt:lpstr>Attraction to Their Institute</vt:lpstr>
      <vt:lpstr>Influences on Decision to Enter the Particular Religious Institute</vt:lpstr>
      <vt:lpstr>Acquaintance with the Institute</vt:lpstr>
      <vt:lpstr>Encouragement When First Considered Entering the Institute</vt:lpstr>
      <vt:lpstr>Prayer and Spirituality</vt:lpstr>
      <vt:lpstr>Community Life and Ministry</vt:lpstr>
      <vt:lpstr>Religious Habit</vt:lpstr>
      <vt:lpstr>Challenges in and for  Religious Life Today</vt:lpstr>
      <vt:lpstr>Participation in Vocation Promotion and Discernment</vt:lpstr>
      <vt:lpstr>Helpfulness of Vocation Discernment Activities</vt:lpstr>
      <vt:lpstr>Helpfulness of Vocation Promotion Activities</vt:lpstr>
      <vt:lpstr>Vocation Promotion</vt:lpstr>
      <vt:lpstr>Hope for the Future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Forward in Hope Presentation</dc:title>
  <dc:subject>NRVC/CARA Study on Recent Vocations</dc:subject>
  <dc:creator>Mary L. Gautier, Ph.D.</dc:creator>
  <cp:lastModifiedBy>Mary Gautier</cp:lastModifiedBy>
  <cp:revision>100</cp:revision>
  <dcterms:created xsi:type="dcterms:W3CDTF">2009-07-19T20:40:43Z</dcterms:created>
  <dcterms:modified xsi:type="dcterms:W3CDTF">2010-09-16T22:37:46Z</dcterms:modified>
</cp:coreProperties>
</file>